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2"/>
  </p:sldMasterIdLst>
  <p:notesMasterIdLst>
    <p:notesMasterId r:id="rId57"/>
  </p:notesMasterIdLst>
  <p:sldIdLst>
    <p:sldId id="288" r:id="rId3"/>
    <p:sldId id="356" r:id="rId4"/>
    <p:sldId id="357" r:id="rId5"/>
    <p:sldId id="358" r:id="rId6"/>
    <p:sldId id="359" r:id="rId7"/>
    <p:sldId id="361" r:id="rId8"/>
    <p:sldId id="360" r:id="rId9"/>
    <p:sldId id="362" r:id="rId10"/>
    <p:sldId id="364" r:id="rId11"/>
    <p:sldId id="368" r:id="rId12"/>
    <p:sldId id="367" r:id="rId13"/>
    <p:sldId id="365" r:id="rId14"/>
    <p:sldId id="372" r:id="rId15"/>
    <p:sldId id="373" r:id="rId16"/>
    <p:sldId id="374" r:id="rId17"/>
    <p:sldId id="375" r:id="rId18"/>
    <p:sldId id="376" r:id="rId19"/>
    <p:sldId id="369" r:id="rId20"/>
    <p:sldId id="350" r:id="rId21"/>
    <p:sldId id="318" r:id="rId22"/>
    <p:sldId id="319" r:id="rId23"/>
    <p:sldId id="347" r:id="rId24"/>
    <p:sldId id="348" r:id="rId25"/>
    <p:sldId id="349" r:id="rId26"/>
    <p:sldId id="344" r:id="rId27"/>
    <p:sldId id="345" r:id="rId28"/>
    <p:sldId id="336" r:id="rId29"/>
    <p:sldId id="351" r:id="rId30"/>
    <p:sldId id="324" r:id="rId31"/>
    <p:sldId id="346" r:id="rId32"/>
    <p:sldId id="370" r:id="rId33"/>
    <p:sldId id="321" r:id="rId34"/>
    <p:sldId id="322" r:id="rId35"/>
    <p:sldId id="323" r:id="rId36"/>
    <p:sldId id="371" r:id="rId37"/>
    <p:sldId id="382" r:id="rId38"/>
    <p:sldId id="381" r:id="rId39"/>
    <p:sldId id="352" r:id="rId40"/>
    <p:sldId id="330" r:id="rId41"/>
    <p:sldId id="379" r:id="rId42"/>
    <p:sldId id="331" r:id="rId43"/>
    <p:sldId id="333" r:id="rId44"/>
    <p:sldId id="340" r:id="rId45"/>
    <p:sldId id="325" r:id="rId46"/>
    <p:sldId id="378" r:id="rId47"/>
    <p:sldId id="326" r:id="rId48"/>
    <p:sldId id="327" r:id="rId49"/>
    <p:sldId id="341" r:id="rId50"/>
    <p:sldId id="329" r:id="rId51"/>
    <p:sldId id="339" r:id="rId52"/>
    <p:sldId id="342" r:id="rId53"/>
    <p:sldId id="343" r:id="rId54"/>
    <p:sldId id="380" r:id="rId55"/>
    <p:sldId id="287" r:id="rId56"/>
  </p:sldIdLst>
  <p:sldSz cx="9144000" cy="6858000" type="screen4x3"/>
  <p:notesSz cx="6858000" cy="9144000"/>
  <p:defaultTextStyle>
    <a:defPPr>
      <a:defRPr lang="uk-UA"/>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Раздел по умолчанию" id="{4DA70C3E-DB2B-4CFC-A6C3-B01372EC7949}">
          <p14:sldIdLst>
            <p14:sldId id="288"/>
            <p14:sldId id="356"/>
            <p14:sldId id="357"/>
            <p14:sldId id="358"/>
            <p14:sldId id="359"/>
            <p14:sldId id="361"/>
            <p14:sldId id="360"/>
            <p14:sldId id="362"/>
            <p14:sldId id="364"/>
            <p14:sldId id="368"/>
            <p14:sldId id="367"/>
            <p14:sldId id="365"/>
            <p14:sldId id="372"/>
            <p14:sldId id="373"/>
            <p14:sldId id="374"/>
            <p14:sldId id="375"/>
            <p14:sldId id="376"/>
            <p14:sldId id="369"/>
            <p14:sldId id="350"/>
            <p14:sldId id="318"/>
            <p14:sldId id="319"/>
            <p14:sldId id="347"/>
            <p14:sldId id="348"/>
            <p14:sldId id="349"/>
            <p14:sldId id="344"/>
            <p14:sldId id="345"/>
            <p14:sldId id="336"/>
            <p14:sldId id="351"/>
            <p14:sldId id="324"/>
            <p14:sldId id="346"/>
            <p14:sldId id="370"/>
            <p14:sldId id="321"/>
            <p14:sldId id="322"/>
            <p14:sldId id="323"/>
            <p14:sldId id="371"/>
            <p14:sldId id="382"/>
            <p14:sldId id="381"/>
            <p14:sldId id="352"/>
            <p14:sldId id="330"/>
            <p14:sldId id="379"/>
            <p14:sldId id="331"/>
            <p14:sldId id="333"/>
            <p14:sldId id="340"/>
            <p14:sldId id="325"/>
            <p14:sldId id="378"/>
            <p14:sldId id="326"/>
            <p14:sldId id="327"/>
            <p14:sldId id="341"/>
            <p14:sldId id="329"/>
            <p14:sldId id="339"/>
            <p14:sldId id="342"/>
            <p14:sldId id="343"/>
            <p14:sldId id="380"/>
            <p14:sldId id="28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E7FF"/>
    <a:srgbClr val="B7D4FF"/>
    <a:srgbClr val="5E9EFF"/>
    <a:srgbClr val="0B338B"/>
    <a:srgbClr val="051841"/>
    <a:srgbClr val="B29012"/>
    <a:srgbClr val="FFCF01"/>
    <a:srgbClr val="2860A4"/>
    <a:srgbClr val="286028"/>
    <a:srgbClr val="558E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Средний стиль 3 - акцент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4C1A8A3-306A-4EB7-A6B1-4F7E0EB9C5D6}" styleName="Средний стиль 3 - акцент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60" autoAdjust="0"/>
    <p:restoredTop sz="94660"/>
  </p:normalViewPr>
  <p:slideViewPr>
    <p:cSldViewPr>
      <p:cViewPr varScale="1">
        <p:scale>
          <a:sx n="69" d="100"/>
          <a:sy n="69" d="100"/>
        </p:scale>
        <p:origin x="1410" y="6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BC6D1DC0-34BB-4881-9D9E-0B34CB0D3144}" type="datetimeFigureOut">
              <a:rPr lang="en-US"/>
              <a:pPr>
                <a:defRPr/>
              </a:pPr>
              <a:t>4/1/2016</a:t>
            </a:fld>
            <a:endParaRPr lang="en-US"/>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noProof="0" smtClean="0"/>
              <a:t>Образец текста</a:t>
            </a:r>
          </a:p>
          <a:p>
            <a:pPr lvl="1"/>
            <a:r>
              <a:rPr lang="ru-RU" noProof="0" smtClean="0"/>
              <a:t>Второй уровень</a:t>
            </a:r>
          </a:p>
          <a:p>
            <a:pPr lvl="2"/>
            <a:r>
              <a:rPr lang="ru-RU" noProof="0" smtClean="0"/>
              <a:t>Третий уровень</a:t>
            </a:r>
          </a:p>
          <a:p>
            <a:pPr lvl="3"/>
            <a:r>
              <a:rPr lang="ru-RU" noProof="0" smtClean="0"/>
              <a:t>Четвертый уровень</a:t>
            </a:r>
          </a:p>
          <a:p>
            <a:pPr lvl="4"/>
            <a:r>
              <a:rPr lang="ru-RU" noProof="0" smtClean="0"/>
              <a:t>Пятый уровень</a:t>
            </a:r>
            <a:endParaRPr lang="en-US" noProof="0" smtClean="0"/>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CCA5299C-79EE-498C-8D4B-02D7732DB519}" type="slidenum">
              <a:rPr lang="en-US"/>
              <a:pPr>
                <a:defRPr/>
              </a:pPr>
              <a:t>‹#›</a:t>
            </a:fld>
            <a:endParaRPr lang="en-US"/>
          </a:p>
        </p:txBody>
      </p:sp>
    </p:spTree>
    <p:extLst>
      <p:ext uri="{BB962C8B-B14F-4D97-AF65-F5344CB8AC3E}">
        <p14:creationId xmlns:p14="http://schemas.microsoft.com/office/powerpoint/2010/main" val="375817964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2E16550E-55FE-421D-A460-50F9C56D009C}" type="slidenum">
              <a:rPr lang="de-DE" smtClean="0"/>
              <a:pPr/>
              <a:t>27</a:t>
            </a:fld>
            <a:endParaRPr lang="de-DE" smtClean="0"/>
          </a:p>
        </p:txBody>
      </p:sp>
      <p:sp>
        <p:nvSpPr>
          <p:cNvPr id="60419" name="Rectangle 2"/>
          <p:cNvSpPr>
            <a:spLocks noGrp="1" noRot="1" noChangeAspect="1" noChangeArrowheads="1" noTextEdit="1"/>
          </p:cNvSpPr>
          <p:nvPr>
            <p:ph type="sldImg"/>
          </p:nvPr>
        </p:nvSpPr>
        <p:spPr>
          <a:ln cap="flat"/>
        </p:spPr>
      </p:sp>
      <p:sp>
        <p:nvSpPr>
          <p:cNvPr id="60420" name="Rectangle 3"/>
          <p:cNvSpPr>
            <a:spLocks noGrp="1" noChangeArrowheads="1"/>
          </p:cNvSpPr>
          <p:nvPr>
            <p:ph type="body" idx="1"/>
          </p:nvPr>
        </p:nvSpPr>
        <p:spPr>
          <a:noFill/>
          <a:ln/>
        </p:spPr>
        <p:txBody>
          <a:bodyPr lIns="91807" tIns="45904" rIns="91807" bIns="45904"/>
          <a:lstStyle/>
          <a:p>
            <a:pPr eaLnBrk="1" hangingPunct="1"/>
            <a:endParaRPr lang="en-US" smtClean="0"/>
          </a:p>
        </p:txBody>
      </p:sp>
    </p:spTree>
    <p:extLst>
      <p:ext uri="{BB962C8B-B14F-4D97-AF65-F5344CB8AC3E}">
        <p14:creationId xmlns:p14="http://schemas.microsoft.com/office/powerpoint/2010/main" val="2490224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2E16550E-55FE-421D-A460-50F9C56D009C}" type="slidenum">
              <a:rPr lang="de-DE" smtClean="0"/>
              <a:pPr/>
              <a:t>50</a:t>
            </a:fld>
            <a:endParaRPr lang="de-DE" smtClean="0"/>
          </a:p>
        </p:txBody>
      </p:sp>
      <p:sp>
        <p:nvSpPr>
          <p:cNvPr id="60419" name="Rectangle 2"/>
          <p:cNvSpPr>
            <a:spLocks noGrp="1" noRot="1" noChangeAspect="1" noChangeArrowheads="1" noTextEdit="1"/>
          </p:cNvSpPr>
          <p:nvPr>
            <p:ph type="sldImg"/>
          </p:nvPr>
        </p:nvSpPr>
        <p:spPr>
          <a:ln cap="flat"/>
        </p:spPr>
      </p:sp>
      <p:sp>
        <p:nvSpPr>
          <p:cNvPr id="60420" name="Rectangle 3"/>
          <p:cNvSpPr>
            <a:spLocks noGrp="1" noChangeArrowheads="1"/>
          </p:cNvSpPr>
          <p:nvPr>
            <p:ph type="body" idx="1"/>
          </p:nvPr>
        </p:nvSpPr>
        <p:spPr>
          <a:noFill/>
          <a:ln/>
        </p:spPr>
        <p:txBody>
          <a:bodyPr lIns="91807" tIns="45904" rIns="91807" bIns="45904"/>
          <a:lstStyle/>
          <a:p>
            <a:pPr eaLnBrk="1" hangingPunct="1"/>
            <a:endParaRPr lang="en-US" smtClean="0"/>
          </a:p>
        </p:txBody>
      </p:sp>
    </p:spTree>
    <p:extLst>
      <p:ext uri="{BB962C8B-B14F-4D97-AF65-F5344CB8AC3E}">
        <p14:creationId xmlns:p14="http://schemas.microsoft.com/office/powerpoint/2010/main" val="3350414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11" name="Rectangle 10"/>
          <p:cNvSpPr/>
          <p:nvPr/>
        </p:nvSpPr>
        <p:spPr>
          <a:xfrm>
            <a:off x="0" y="3866920"/>
            <a:ext cx="9144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9144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473795" y="5052545"/>
            <a:ext cx="5637010"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pPr>
              <a:defRPr/>
            </a:pPr>
            <a:fld id="{F80BF5EC-C931-4288-B365-4491B8129748}" type="datetime1">
              <a:rPr lang="uk-UA" smtClean="0"/>
              <a:pPr>
                <a:defRPr/>
              </a:pPr>
              <a:t>01.04.2016</a:t>
            </a:fld>
            <a:endParaRPr lang="uk-UA"/>
          </a:p>
        </p:txBody>
      </p:sp>
      <p:sp>
        <p:nvSpPr>
          <p:cNvPr id="5" name="Footer Placeholder 4"/>
          <p:cNvSpPr>
            <a:spLocks noGrp="1"/>
          </p:cNvSpPr>
          <p:nvPr>
            <p:ph type="ftr" sz="quarter" idx="11"/>
          </p:nvPr>
        </p:nvSpPr>
        <p:spPr/>
        <p:txBody>
          <a:bodyPr/>
          <a:lstStyle/>
          <a:p>
            <a:pPr>
              <a:defRPr/>
            </a:pPr>
            <a:endParaRPr lang="uk-UA"/>
          </a:p>
        </p:txBody>
      </p:sp>
      <p:sp>
        <p:nvSpPr>
          <p:cNvPr id="6" name="Slide Number Placeholder 5"/>
          <p:cNvSpPr>
            <a:spLocks noGrp="1"/>
          </p:cNvSpPr>
          <p:nvPr>
            <p:ph type="sldNum" sz="quarter" idx="12"/>
          </p:nvPr>
        </p:nvSpPr>
        <p:spPr/>
        <p:txBody>
          <a:bodyPr/>
          <a:lstStyle/>
          <a:p>
            <a:pPr>
              <a:defRPr/>
            </a:pPr>
            <a:fld id="{00E18469-80C6-4FBC-A499-25A0DB4100DB}" type="slidenum">
              <a:rPr lang="uk-UA" smtClean="0"/>
              <a:pPr>
                <a:defRPr/>
              </a:pPr>
              <a:t>‹#›</a:t>
            </a:fld>
            <a:endParaRPr lang="uk-UA"/>
          </a:p>
        </p:txBody>
      </p:sp>
      <p:sp>
        <p:nvSpPr>
          <p:cNvPr id="2" name="Title 1"/>
          <p:cNvSpPr>
            <a:spLocks noGrp="1"/>
          </p:cNvSpPr>
          <p:nvPr>
            <p:ph type="ctrTitle"/>
          </p:nvPr>
        </p:nvSpPr>
        <p:spPr>
          <a:xfrm>
            <a:off x="817581" y="3132290"/>
            <a:ext cx="7175351" cy="1793167"/>
          </a:xfrm>
          <a:effectLst/>
        </p:spPr>
        <p:txBody>
          <a:bodyPr>
            <a:noAutofit/>
          </a:bodyPr>
          <a:lstStyle>
            <a:lvl1pPr marL="640080" indent="-457200" algn="l">
              <a:defRPr sz="5400"/>
            </a:lvl1pPr>
          </a:lstStyle>
          <a:p>
            <a:r>
              <a:rPr lang="ru-RU" smtClean="0"/>
              <a:t>Образец заголовка</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a:p>
        </p:txBody>
      </p:sp>
      <p:sp>
        <p:nvSpPr>
          <p:cNvPr id="3" name="Vertical Text Placeholder 2"/>
          <p:cNvSpPr>
            <a:spLocks noGrp="1"/>
          </p:cNvSpPr>
          <p:nvPr>
            <p:ph type="body" orient="vert" idx="1"/>
          </p:nvPr>
        </p:nvSpPr>
        <p:spPr>
          <a:xfrm>
            <a:off x="1905000" y="731519"/>
            <a:ext cx="6400800" cy="3474720"/>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Date Placeholder 3"/>
          <p:cNvSpPr>
            <a:spLocks noGrp="1"/>
          </p:cNvSpPr>
          <p:nvPr>
            <p:ph type="dt" sz="half" idx="10"/>
          </p:nvPr>
        </p:nvSpPr>
        <p:spPr/>
        <p:txBody>
          <a:bodyPr/>
          <a:lstStyle/>
          <a:p>
            <a:pPr>
              <a:defRPr/>
            </a:pPr>
            <a:fld id="{2B5B3A3C-4499-4608-B7FD-D9CFBCF20E65}" type="datetime1">
              <a:rPr lang="uk-UA" smtClean="0"/>
              <a:pPr>
                <a:defRPr/>
              </a:pPr>
              <a:t>01.04.2016</a:t>
            </a:fld>
            <a:endParaRPr lang="uk-UA"/>
          </a:p>
        </p:txBody>
      </p:sp>
      <p:sp>
        <p:nvSpPr>
          <p:cNvPr id="5" name="Footer Placeholder 4"/>
          <p:cNvSpPr>
            <a:spLocks noGrp="1"/>
          </p:cNvSpPr>
          <p:nvPr>
            <p:ph type="ftr" sz="quarter" idx="11"/>
          </p:nvPr>
        </p:nvSpPr>
        <p:spPr/>
        <p:txBody>
          <a:bodyPr/>
          <a:lstStyle/>
          <a:p>
            <a:pPr>
              <a:defRPr/>
            </a:pPr>
            <a:endParaRPr lang="uk-UA"/>
          </a:p>
        </p:txBody>
      </p:sp>
      <p:sp>
        <p:nvSpPr>
          <p:cNvPr id="6" name="Slide Number Placeholder 5"/>
          <p:cNvSpPr>
            <a:spLocks noGrp="1"/>
          </p:cNvSpPr>
          <p:nvPr>
            <p:ph type="sldNum" sz="quarter" idx="12"/>
          </p:nvPr>
        </p:nvSpPr>
        <p:spPr/>
        <p:txBody>
          <a:bodyPr/>
          <a:lstStyle/>
          <a:p>
            <a:pPr>
              <a:defRPr/>
            </a:pPr>
            <a:fld id="{87646ACF-DA56-479E-9977-7203A01ED6A7}" type="slidenum">
              <a:rPr lang="uk-UA" smtClean="0"/>
              <a:pPr>
                <a:defRPr/>
              </a:pPr>
              <a:t>‹#›</a:t>
            </a:fld>
            <a:endParaRPr lang="uk-U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376517"/>
            <a:ext cx="2057400" cy="5238339"/>
          </a:xfrm>
          <a:effectLst/>
        </p:spPr>
        <p:txBody>
          <a:bodyPr vert="eaVert"/>
          <a:lstStyle>
            <a:lvl1pPr algn="l">
              <a:defRPr/>
            </a:lvl1pPr>
          </a:lstStyle>
          <a:p>
            <a:r>
              <a:rPr lang="ru-RU" smtClean="0"/>
              <a:t>Образец заголовка</a:t>
            </a:r>
            <a:endParaRPr lang="en-US"/>
          </a:p>
        </p:txBody>
      </p:sp>
      <p:sp>
        <p:nvSpPr>
          <p:cNvPr id="3" name="Vertical Text Placeholder 2"/>
          <p:cNvSpPr>
            <a:spLocks noGrp="1"/>
          </p:cNvSpPr>
          <p:nvPr>
            <p:ph type="body" orient="vert" idx="1"/>
          </p:nvPr>
        </p:nvSpPr>
        <p:spPr>
          <a:xfrm>
            <a:off x="3324113" y="731519"/>
            <a:ext cx="4829287" cy="4894729"/>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pPr>
              <a:defRPr/>
            </a:pPr>
            <a:fld id="{F6898E3E-07B0-488E-B736-D453A91B5548}" type="datetime1">
              <a:rPr lang="uk-UA" smtClean="0"/>
              <a:pPr>
                <a:defRPr/>
              </a:pPr>
              <a:t>01.04.2016</a:t>
            </a:fld>
            <a:endParaRPr lang="uk-UA"/>
          </a:p>
        </p:txBody>
      </p:sp>
      <p:sp>
        <p:nvSpPr>
          <p:cNvPr id="5" name="Footer Placeholder 4"/>
          <p:cNvSpPr>
            <a:spLocks noGrp="1"/>
          </p:cNvSpPr>
          <p:nvPr>
            <p:ph type="ftr" sz="quarter" idx="11"/>
          </p:nvPr>
        </p:nvSpPr>
        <p:spPr/>
        <p:txBody>
          <a:bodyPr/>
          <a:lstStyle/>
          <a:p>
            <a:pPr>
              <a:defRPr/>
            </a:pPr>
            <a:endParaRPr lang="uk-UA"/>
          </a:p>
        </p:txBody>
      </p:sp>
      <p:sp>
        <p:nvSpPr>
          <p:cNvPr id="6" name="Slide Number Placeholder 5"/>
          <p:cNvSpPr>
            <a:spLocks noGrp="1"/>
          </p:cNvSpPr>
          <p:nvPr>
            <p:ph type="sldNum" sz="quarter" idx="12"/>
          </p:nvPr>
        </p:nvSpPr>
        <p:spPr/>
        <p:txBody>
          <a:bodyPr/>
          <a:lstStyle/>
          <a:p>
            <a:pPr>
              <a:defRPr/>
            </a:pPr>
            <a:fld id="{FA0720F7-B783-4E28-829A-A152263B211B}" type="slidenum">
              <a:rPr lang="uk-UA" smtClean="0"/>
              <a:pPr>
                <a:defRPr/>
              </a:pPr>
              <a:t>‹#›</a:t>
            </a:fld>
            <a:endParaRPr lang="uk-UA"/>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Inhalt">
    <p:spTree>
      <p:nvGrpSpPr>
        <p:cNvPr id="1" name=""/>
        <p:cNvGrpSpPr/>
        <p:nvPr/>
      </p:nvGrpSpPr>
      <p:grpSpPr>
        <a:xfrm>
          <a:off x="0" y="0"/>
          <a:ext cx="0" cy="0"/>
          <a:chOff x="0" y="0"/>
          <a:chExt cx="0" cy="0"/>
        </a:xfrm>
      </p:grpSpPr>
      <p:sp>
        <p:nvSpPr>
          <p:cNvPr id="2" name="Inhaltsplatzhalter 1"/>
          <p:cNvSpPr>
            <a:spLocks noGrp="1"/>
          </p:cNvSpPr>
          <p:nvPr>
            <p:ph/>
          </p:nvPr>
        </p:nvSpPr>
        <p:spPr>
          <a:xfrm>
            <a:off x="457200" y="274638"/>
            <a:ext cx="8229600" cy="5851525"/>
          </a:xfrm>
          <a:prstGeom prst="rect">
            <a:avLst/>
          </a:prstGeom>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Rectangle 3"/>
          <p:cNvSpPr>
            <a:spLocks noGrp="1" noChangeArrowheads="1"/>
          </p:cNvSpPr>
          <p:nvPr>
            <p:ph type="ftr" sz="quarter" idx="11"/>
          </p:nvPr>
        </p:nvSpPr>
        <p:spPr>
          <a:xfrm>
            <a:off x="3124200" y="6473825"/>
            <a:ext cx="2895600" cy="306388"/>
          </a:xfrm>
          <a:prstGeom prst="rect">
            <a:avLst/>
          </a:prstGeom>
          <a:ln/>
        </p:spPr>
        <p:txBody>
          <a:bodyPr/>
          <a:lstStyle>
            <a:lvl1pPr>
              <a:defRPr/>
            </a:lvl1pPr>
          </a:lstStyle>
          <a:p>
            <a:pPr>
              <a:defRPr/>
            </a:pPr>
            <a:endParaRPr lang="de-DE"/>
          </a:p>
        </p:txBody>
      </p:sp>
      <p:sp>
        <p:nvSpPr>
          <p:cNvPr id="5" name="Rectangle 4"/>
          <p:cNvSpPr>
            <a:spLocks noGrp="1" noChangeArrowheads="1"/>
          </p:cNvSpPr>
          <p:nvPr>
            <p:ph type="sldNum" sz="quarter" idx="12"/>
          </p:nvPr>
        </p:nvSpPr>
        <p:spPr>
          <a:ln/>
        </p:spPr>
        <p:txBody>
          <a:bodyPr/>
          <a:lstStyle>
            <a:lvl1pPr>
              <a:defRPr/>
            </a:lvl1pPr>
          </a:lstStyle>
          <a:p>
            <a:pPr>
              <a:defRPr/>
            </a:pPr>
            <a:fld id="{3115D4AE-C10C-4221-8D61-5999AD2B1986}" type="slidenum">
              <a:rPr lang="de-DE"/>
              <a:pPr>
                <a:defRPr/>
              </a:pPr>
              <a:t>‹#›</a:t>
            </a:fld>
            <a:endParaRPr lang="de-DE"/>
          </a:p>
        </p:txBody>
      </p:sp>
    </p:spTree>
    <p:extLst>
      <p:ext uri="{BB962C8B-B14F-4D97-AF65-F5344CB8AC3E}">
        <p14:creationId xmlns:p14="http://schemas.microsoft.com/office/powerpoint/2010/main" val="3101176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A4A9A604-9FC4-4C4D-9496-77FF32CF1CFC}" type="datetime1">
              <a:rPr lang="uk-UA" smtClean="0"/>
              <a:pPr>
                <a:defRPr/>
              </a:pPr>
              <a:t>01.04.2016</a:t>
            </a:fld>
            <a:endParaRPr lang="uk-UA"/>
          </a:p>
        </p:txBody>
      </p:sp>
      <p:sp>
        <p:nvSpPr>
          <p:cNvPr id="5" name="Footer Placeholder 4"/>
          <p:cNvSpPr>
            <a:spLocks noGrp="1"/>
          </p:cNvSpPr>
          <p:nvPr>
            <p:ph type="ftr" sz="quarter" idx="11"/>
          </p:nvPr>
        </p:nvSpPr>
        <p:spPr/>
        <p:txBody>
          <a:bodyPr/>
          <a:lstStyle/>
          <a:p>
            <a:pPr>
              <a:defRPr/>
            </a:pPr>
            <a:endParaRPr lang="uk-UA"/>
          </a:p>
        </p:txBody>
      </p:sp>
      <p:sp>
        <p:nvSpPr>
          <p:cNvPr id="6" name="Slide Number Placeholder 5"/>
          <p:cNvSpPr>
            <a:spLocks noGrp="1"/>
          </p:cNvSpPr>
          <p:nvPr>
            <p:ph type="sldNum" sz="quarter" idx="12"/>
          </p:nvPr>
        </p:nvSpPr>
        <p:spPr/>
        <p:txBody>
          <a:bodyPr/>
          <a:lstStyle/>
          <a:p>
            <a:pPr>
              <a:defRPr/>
            </a:pPr>
            <a:fld id="{BB0772E1-356B-4248-B877-C159CF387B54}" type="slidenum">
              <a:rPr lang="uk-UA" smtClean="0"/>
              <a:pPr>
                <a:defRPr/>
              </a:pPr>
              <a:t>‹#›</a:t>
            </a:fld>
            <a:endParaRPr lang="uk-UA"/>
          </a:p>
        </p:txBody>
      </p:sp>
      <p:sp>
        <p:nvSpPr>
          <p:cNvPr id="8" name="Title 7"/>
          <p:cNvSpPr>
            <a:spLocks noGrp="1"/>
          </p:cNvSpPr>
          <p:nvPr>
            <p:ph type="title"/>
          </p:nvPr>
        </p:nvSpPr>
        <p:spPr/>
        <p:txBody>
          <a:bodyPr/>
          <a:lstStyle/>
          <a:p>
            <a:r>
              <a:rPr lang="ru-RU" smtClean="0"/>
              <a:t>Образец заголовка</a:t>
            </a:r>
            <a:endParaRPr lang="en-US"/>
          </a:p>
        </p:txBody>
      </p:sp>
      <p:sp>
        <p:nvSpPr>
          <p:cNvPr id="10" name="Content Placeholder 9"/>
          <p:cNvSpPr>
            <a:spLocks noGrp="1"/>
          </p:cNvSpPr>
          <p:nvPr>
            <p:ph sz="quarter" idx="13"/>
          </p:nvPr>
        </p:nvSpPr>
        <p:spPr>
          <a:xfrm>
            <a:off x="1143000" y="731520"/>
            <a:ext cx="6400800" cy="347472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7" name="Rectangle 6"/>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33195" y="2172648"/>
            <a:ext cx="5966666" cy="2423346"/>
          </a:xfrm>
          <a:effectLst/>
        </p:spPr>
        <p:txBody>
          <a:bodyPr anchor="b"/>
          <a:lstStyle>
            <a:lvl1pPr algn="r">
              <a:defRPr sz="4600" b="1" cap="none" baseline="0"/>
            </a:lvl1pPr>
          </a:lstStyle>
          <a:p>
            <a:r>
              <a:rPr lang="ru-RU" smtClean="0"/>
              <a:t>Образец заголовка</a:t>
            </a:r>
            <a:endParaRPr lang="en-US" dirty="0"/>
          </a:p>
        </p:txBody>
      </p:sp>
      <p:sp>
        <p:nvSpPr>
          <p:cNvPr id="3" name="Text Placeholder 2"/>
          <p:cNvSpPr>
            <a:spLocks noGrp="1"/>
          </p:cNvSpPr>
          <p:nvPr>
            <p:ph type="body" idx="1"/>
          </p:nvPr>
        </p:nvSpPr>
        <p:spPr>
          <a:xfrm>
            <a:off x="2022438" y="4607511"/>
            <a:ext cx="5970494" cy="835460"/>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pPr>
              <a:defRPr/>
            </a:pPr>
            <a:fld id="{EA9B9A8B-EB7D-4CD4-9831-1D83C72214E1}" type="datetime1">
              <a:rPr lang="uk-UA" smtClean="0"/>
              <a:pPr>
                <a:defRPr/>
              </a:pPr>
              <a:t>01.04.2016</a:t>
            </a:fld>
            <a:endParaRPr lang="uk-UA"/>
          </a:p>
        </p:txBody>
      </p:sp>
      <p:sp>
        <p:nvSpPr>
          <p:cNvPr id="5" name="Footer Placeholder 4"/>
          <p:cNvSpPr>
            <a:spLocks noGrp="1"/>
          </p:cNvSpPr>
          <p:nvPr>
            <p:ph type="ftr" sz="quarter" idx="11"/>
          </p:nvPr>
        </p:nvSpPr>
        <p:spPr/>
        <p:txBody>
          <a:bodyPr/>
          <a:lstStyle/>
          <a:p>
            <a:pPr>
              <a:defRPr/>
            </a:pPr>
            <a:endParaRPr lang="uk-UA"/>
          </a:p>
        </p:txBody>
      </p:sp>
      <p:sp>
        <p:nvSpPr>
          <p:cNvPr id="6" name="Slide Number Placeholder 5"/>
          <p:cNvSpPr>
            <a:spLocks noGrp="1"/>
          </p:cNvSpPr>
          <p:nvPr>
            <p:ph type="sldNum" sz="quarter" idx="12"/>
          </p:nvPr>
        </p:nvSpPr>
        <p:spPr/>
        <p:txBody>
          <a:bodyPr/>
          <a:lstStyle/>
          <a:p>
            <a:pPr>
              <a:defRPr/>
            </a:pPr>
            <a:fld id="{25071804-ECA2-404D-8571-54C3C9E81E2D}" type="slidenum">
              <a:rPr lang="uk-UA" smtClean="0"/>
              <a:pPr>
                <a:defRPr/>
              </a:pPr>
              <a:t>‹#›</a:t>
            </a:fld>
            <a:endParaRPr lang="uk-U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pPr>
              <a:defRPr/>
            </a:pPr>
            <a:fld id="{106ECEB9-B7BA-494D-B16D-83D7D3673A1D}" type="datetime1">
              <a:rPr lang="uk-UA" smtClean="0"/>
              <a:pPr>
                <a:defRPr/>
              </a:pPr>
              <a:t>01.04.2016</a:t>
            </a:fld>
            <a:endParaRPr lang="uk-UA"/>
          </a:p>
        </p:txBody>
      </p:sp>
      <p:sp>
        <p:nvSpPr>
          <p:cNvPr id="6" name="Footer Placeholder 5"/>
          <p:cNvSpPr>
            <a:spLocks noGrp="1"/>
          </p:cNvSpPr>
          <p:nvPr>
            <p:ph type="ftr" sz="quarter" idx="11"/>
          </p:nvPr>
        </p:nvSpPr>
        <p:spPr/>
        <p:txBody>
          <a:bodyPr/>
          <a:lstStyle/>
          <a:p>
            <a:pPr>
              <a:defRPr/>
            </a:pPr>
            <a:endParaRPr lang="uk-UA"/>
          </a:p>
        </p:txBody>
      </p:sp>
      <p:sp>
        <p:nvSpPr>
          <p:cNvPr id="7" name="Slide Number Placeholder 6"/>
          <p:cNvSpPr>
            <a:spLocks noGrp="1"/>
          </p:cNvSpPr>
          <p:nvPr>
            <p:ph type="sldNum" sz="quarter" idx="12"/>
          </p:nvPr>
        </p:nvSpPr>
        <p:spPr/>
        <p:txBody>
          <a:bodyPr/>
          <a:lstStyle/>
          <a:p>
            <a:pPr>
              <a:defRPr/>
            </a:pPr>
            <a:fld id="{72456F57-EA3C-4ECE-A396-A4A832475FF2}" type="slidenum">
              <a:rPr lang="uk-UA" smtClean="0"/>
              <a:pPr>
                <a:defRPr/>
              </a:pPr>
              <a:t>‹#›</a:t>
            </a:fld>
            <a:endParaRPr lang="uk-UA"/>
          </a:p>
        </p:txBody>
      </p:sp>
      <p:sp>
        <p:nvSpPr>
          <p:cNvPr id="8" name="Title 7"/>
          <p:cNvSpPr>
            <a:spLocks noGrp="1"/>
          </p:cNvSpPr>
          <p:nvPr>
            <p:ph type="title"/>
          </p:nvPr>
        </p:nvSpPr>
        <p:spPr/>
        <p:txBody>
          <a:bodyPr/>
          <a:lstStyle/>
          <a:p>
            <a:r>
              <a:rPr lang="ru-RU" smtClean="0"/>
              <a:t>Образец заголовка</a:t>
            </a:r>
            <a:endParaRPr lang="en-US"/>
          </a:p>
        </p:txBody>
      </p:sp>
      <p:sp>
        <p:nvSpPr>
          <p:cNvPr id="9" name="Content Placeholder 8"/>
          <p:cNvSpPr>
            <a:spLocks noGrp="1"/>
          </p:cNvSpPr>
          <p:nvPr>
            <p:ph sz="quarter" idx="13"/>
          </p:nvPr>
        </p:nvSpPr>
        <p:spPr>
          <a:xfrm>
            <a:off x="1142999" y="731519"/>
            <a:ext cx="3346704" cy="347472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11" name="Content Placeholder 10"/>
          <p:cNvSpPr>
            <a:spLocks noGrp="1"/>
          </p:cNvSpPr>
          <p:nvPr>
            <p:ph sz="quarter" idx="14"/>
          </p:nvPr>
        </p:nvSpPr>
        <p:spPr>
          <a:xfrm>
            <a:off x="4645152" y="731520"/>
            <a:ext cx="3346704" cy="347472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1156447" y="1400327"/>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4647302"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ru-RU" smtClean="0"/>
              <a:t>Образец текста</a:t>
            </a:r>
          </a:p>
        </p:txBody>
      </p:sp>
      <p:sp>
        <p:nvSpPr>
          <p:cNvPr id="6" name="Content Placeholder 5"/>
          <p:cNvSpPr>
            <a:spLocks noGrp="1"/>
          </p:cNvSpPr>
          <p:nvPr>
            <p:ph sz="quarter" idx="4"/>
          </p:nvPr>
        </p:nvSpPr>
        <p:spPr>
          <a:xfrm>
            <a:off x="4645025" y="1399032"/>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pPr>
              <a:defRPr/>
            </a:pPr>
            <a:fld id="{D2317597-07EC-4847-8C34-5853C31D8C3B}" type="datetime1">
              <a:rPr lang="uk-UA" smtClean="0"/>
              <a:pPr>
                <a:defRPr/>
              </a:pPr>
              <a:t>01.04.2016</a:t>
            </a:fld>
            <a:endParaRPr lang="uk-UA"/>
          </a:p>
        </p:txBody>
      </p:sp>
      <p:sp>
        <p:nvSpPr>
          <p:cNvPr id="8" name="Footer Placeholder 7"/>
          <p:cNvSpPr>
            <a:spLocks noGrp="1"/>
          </p:cNvSpPr>
          <p:nvPr>
            <p:ph type="ftr" sz="quarter" idx="11"/>
          </p:nvPr>
        </p:nvSpPr>
        <p:spPr/>
        <p:txBody>
          <a:bodyPr/>
          <a:lstStyle/>
          <a:p>
            <a:pPr>
              <a:defRPr/>
            </a:pPr>
            <a:endParaRPr lang="uk-UA"/>
          </a:p>
        </p:txBody>
      </p:sp>
      <p:sp>
        <p:nvSpPr>
          <p:cNvPr id="9" name="Slide Number Placeholder 8"/>
          <p:cNvSpPr>
            <a:spLocks noGrp="1"/>
          </p:cNvSpPr>
          <p:nvPr>
            <p:ph type="sldNum" sz="quarter" idx="12"/>
          </p:nvPr>
        </p:nvSpPr>
        <p:spPr/>
        <p:txBody>
          <a:bodyPr/>
          <a:lstStyle/>
          <a:p>
            <a:pPr>
              <a:defRPr/>
            </a:pPr>
            <a:fld id="{63C21778-2005-418F-B681-78F34A71EEBE}" type="slidenum">
              <a:rPr lang="uk-UA" smtClean="0"/>
              <a:pPr>
                <a:defRPr/>
              </a:pPr>
              <a:t>‹#›</a:t>
            </a:fld>
            <a:endParaRPr lang="uk-UA"/>
          </a:p>
        </p:txBody>
      </p:sp>
      <p:sp>
        <p:nvSpPr>
          <p:cNvPr id="10" name="Title 9"/>
          <p:cNvSpPr>
            <a:spLocks noGrp="1"/>
          </p:cNvSpPr>
          <p:nvPr>
            <p:ph type="title"/>
          </p:nvPr>
        </p:nvSpPr>
        <p:spPr/>
        <p:txBody>
          <a:bodyPr/>
          <a:lstStyle/>
          <a:p>
            <a:r>
              <a:rPr lang="ru-RU" smtClean="0"/>
              <a:t>Образец заголовка</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pPr>
              <a:defRPr/>
            </a:pPr>
            <a:fld id="{51465929-2FBA-45F2-BDEB-F48F87933684}" type="datetime1">
              <a:rPr lang="uk-UA" smtClean="0"/>
              <a:pPr>
                <a:defRPr/>
              </a:pPr>
              <a:t>01.04.2016</a:t>
            </a:fld>
            <a:endParaRPr lang="uk-UA"/>
          </a:p>
        </p:txBody>
      </p:sp>
      <p:sp>
        <p:nvSpPr>
          <p:cNvPr id="4" name="Footer Placeholder 3"/>
          <p:cNvSpPr>
            <a:spLocks noGrp="1"/>
          </p:cNvSpPr>
          <p:nvPr>
            <p:ph type="ftr" sz="quarter" idx="11"/>
          </p:nvPr>
        </p:nvSpPr>
        <p:spPr/>
        <p:txBody>
          <a:bodyPr/>
          <a:lstStyle/>
          <a:p>
            <a:pPr>
              <a:defRPr/>
            </a:pPr>
            <a:endParaRPr lang="uk-UA"/>
          </a:p>
        </p:txBody>
      </p:sp>
      <p:sp>
        <p:nvSpPr>
          <p:cNvPr id="5" name="Slide Number Placeholder 4"/>
          <p:cNvSpPr>
            <a:spLocks noGrp="1"/>
          </p:cNvSpPr>
          <p:nvPr>
            <p:ph type="sldNum" sz="quarter" idx="12"/>
          </p:nvPr>
        </p:nvSpPr>
        <p:spPr/>
        <p:txBody>
          <a:bodyPr/>
          <a:lstStyle/>
          <a:p>
            <a:pPr>
              <a:defRPr/>
            </a:pPr>
            <a:fld id="{AD3B9A4A-F2A9-491B-93F9-FE9D9EEDC894}" type="slidenum">
              <a:rPr lang="uk-UA" smtClean="0"/>
              <a:pPr>
                <a:defRPr/>
              </a:pPr>
              <a:t>‹#›</a:t>
            </a:fld>
            <a:endParaRPr lang="uk-U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8FB92BB-8B7C-41A3-82F0-BB607BDEC50B}" type="datetime1">
              <a:rPr lang="uk-UA" smtClean="0"/>
              <a:pPr>
                <a:defRPr/>
              </a:pPr>
              <a:t>01.04.2016</a:t>
            </a:fld>
            <a:endParaRPr lang="uk-UA"/>
          </a:p>
        </p:txBody>
      </p:sp>
      <p:sp>
        <p:nvSpPr>
          <p:cNvPr id="3" name="Footer Placeholder 2"/>
          <p:cNvSpPr>
            <a:spLocks noGrp="1"/>
          </p:cNvSpPr>
          <p:nvPr>
            <p:ph type="ftr" sz="quarter" idx="11"/>
          </p:nvPr>
        </p:nvSpPr>
        <p:spPr/>
        <p:txBody>
          <a:bodyPr/>
          <a:lstStyle/>
          <a:p>
            <a:pPr>
              <a:defRPr/>
            </a:pPr>
            <a:endParaRPr lang="uk-UA"/>
          </a:p>
        </p:txBody>
      </p:sp>
      <p:sp>
        <p:nvSpPr>
          <p:cNvPr id="4" name="Slide Number Placeholder 3"/>
          <p:cNvSpPr>
            <a:spLocks noGrp="1"/>
          </p:cNvSpPr>
          <p:nvPr>
            <p:ph type="sldNum" sz="quarter" idx="12"/>
          </p:nvPr>
        </p:nvSpPr>
        <p:spPr/>
        <p:txBody>
          <a:bodyPr/>
          <a:lstStyle/>
          <a:p>
            <a:pPr>
              <a:defRPr/>
            </a:pPr>
            <a:fld id="{9DF84EFE-3071-4D73-A167-09CAD5EA9230}" type="slidenum">
              <a:rPr lang="uk-UA" smtClean="0"/>
              <a:pPr>
                <a:defRPr/>
              </a:pPr>
              <a:t>‹#›</a:t>
            </a:fld>
            <a:endParaRPr lang="uk-U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095" y="2209800"/>
            <a:ext cx="3636085" cy="1258493"/>
          </a:xfrm>
          <a:effectLst/>
        </p:spPr>
        <p:txBody>
          <a:bodyPr anchor="b">
            <a:noAutofit/>
          </a:bodyPr>
          <a:lstStyle>
            <a:lvl1pPr marL="228600" indent="-228600" algn="l">
              <a:defRPr sz="2800" b="1">
                <a:effectLst/>
              </a:defRPr>
            </a:lvl1pPr>
          </a:lstStyle>
          <a:p>
            <a:r>
              <a:rPr lang="ru-RU" smtClean="0"/>
              <a:t>Образец заголовка</a:t>
            </a:r>
            <a:endParaRPr lang="en-US" dirty="0"/>
          </a:p>
        </p:txBody>
      </p:sp>
      <p:sp>
        <p:nvSpPr>
          <p:cNvPr id="3" name="Content Placeholder 2"/>
          <p:cNvSpPr>
            <a:spLocks noGrp="1"/>
          </p:cNvSpPr>
          <p:nvPr>
            <p:ph idx="1"/>
          </p:nvPr>
        </p:nvSpPr>
        <p:spPr>
          <a:xfrm>
            <a:off x="4593515" y="731520"/>
            <a:ext cx="4017085"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1075765" y="3497802"/>
            <a:ext cx="3388660"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pPr>
              <a:defRPr/>
            </a:pPr>
            <a:fld id="{1CD21CC1-F2E8-4B18-AB02-F9B6AF414256}" type="datetime1">
              <a:rPr lang="uk-UA" smtClean="0"/>
              <a:pPr>
                <a:defRPr/>
              </a:pPr>
              <a:t>01.04.2016</a:t>
            </a:fld>
            <a:endParaRPr lang="uk-UA"/>
          </a:p>
        </p:txBody>
      </p:sp>
      <p:sp>
        <p:nvSpPr>
          <p:cNvPr id="6" name="Footer Placeholder 5"/>
          <p:cNvSpPr>
            <a:spLocks noGrp="1"/>
          </p:cNvSpPr>
          <p:nvPr>
            <p:ph type="ftr" sz="quarter" idx="11"/>
          </p:nvPr>
        </p:nvSpPr>
        <p:spPr/>
        <p:txBody>
          <a:bodyPr/>
          <a:lstStyle/>
          <a:p>
            <a:pPr>
              <a:defRPr/>
            </a:pPr>
            <a:endParaRPr lang="uk-UA"/>
          </a:p>
        </p:txBody>
      </p:sp>
      <p:sp>
        <p:nvSpPr>
          <p:cNvPr id="7" name="Slide Number Placeholder 6"/>
          <p:cNvSpPr>
            <a:spLocks noGrp="1"/>
          </p:cNvSpPr>
          <p:nvPr>
            <p:ph type="sldNum" sz="quarter" idx="12"/>
          </p:nvPr>
        </p:nvSpPr>
        <p:spPr/>
        <p:txBody>
          <a:bodyPr/>
          <a:lstStyle/>
          <a:p>
            <a:pPr>
              <a:defRPr/>
            </a:pPr>
            <a:fld id="{BC437FBC-1EA4-459E-9F3B-4D16BA4EEF75}" type="slidenum">
              <a:rPr lang="uk-UA" smtClean="0"/>
              <a:pPr>
                <a:defRPr/>
              </a:pPr>
              <a:t>‹#›</a:t>
            </a:fld>
            <a:endParaRPr lang="uk-U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8" name="Rectangle 7"/>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75175" y="1143000"/>
            <a:ext cx="41148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877887" y="1010486"/>
            <a:ext cx="3694114"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pPr>
              <a:defRPr/>
            </a:pPr>
            <a:fld id="{9CC405AB-8824-4AFA-AD18-B929136036FF}" type="datetime1">
              <a:rPr lang="uk-UA" smtClean="0"/>
              <a:pPr>
                <a:defRPr/>
              </a:pPr>
              <a:t>01.04.2016</a:t>
            </a:fld>
            <a:endParaRPr lang="uk-UA"/>
          </a:p>
        </p:txBody>
      </p:sp>
      <p:sp>
        <p:nvSpPr>
          <p:cNvPr id="6" name="Footer Placeholder 5"/>
          <p:cNvSpPr>
            <a:spLocks noGrp="1"/>
          </p:cNvSpPr>
          <p:nvPr>
            <p:ph type="ftr" sz="quarter" idx="11"/>
          </p:nvPr>
        </p:nvSpPr>
        <p:spPr/>
        <p:txBody>
          <a:bodyPr/>
          <a:lstStyle/>
          <a:p>
            <a:pPr>
              <a:defRPr/>
            </a:pPr>
            <a:endParaRPr lang="uk-UA"/>
          </a:p>
        </p:txBody>
      </p:sp>
      <p:sp>
        <p:nvSpPr>
          <p:cNvPr id="7" name="Slide Number Placeholder 6"/>
          <p:cNvSpPr>
            <a:spLocks noGrp="1"/>
          </p:cNvSpPr>
          <p:nvPr>
            <p:ph type="sldNum" sz="quarter" idx="12"/>
          </p:nvPr>
        </p:nvSpPr>
        <p:spPr/>
        <p:txBody>
          <a:bodyPr/>
          <a:lstStyle/>
          <a:p>
            <a:pPr>
              <a:defRPr/>
            </a:pPr>
            <a:fld id="{6202AA97-800B-494A-B946-83B9F8070615}" type="slidenum">
              <a:rPr lang="uk-UA" smtClean="0"/>
              <a:pPr>
                <a:defRPr/>
              </a:pPr>
              <a:t>‹#›</a:t>
            </a:fld>
            <a:endParaRPr lang="uk-UA"/>
          </a:p>
        </p:txBody>
      </p:sp>
      <p:sp>
        <p:nvSpPr>
          <p:cNvPr id="2" name="Title 1"/>
          <p:cNvSpPr>
            <a:spLocks noGrp="1"/>
          </p:cNvSpPr>
          <p:nvPr>
            <p:ph type="title"/>
          </p:nvPr>
        </p:nvSpPr>
        <p:spPr>
          <a:xfrm>
            <a:off x="727268" y="4464421"/>
            <a:ext cx="6383538" cy="1143000"/>
          </a:xfrm>
        </p:spPr>
        <p:txBody>
          <a:bodyPr anchor="b">
            <a:noAutofit/>
          </a:bodyPr>
          <a:lstStyle>
            <a:lvl1pPr algn="l">
              <a:defRPr sz="4600" b="1"/>
            </a:lvl1pPr>
          </a:lstStyle>
          <a:p>
            <a:r>
              <a:rPr lang="ru-RU" smtClean="0"/>
              <a:t>Образец заголовка</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9144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3768304"/>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793289" y="4372168"/>
            <a:ext cx="6512511" cy="1143000"/>
          </a:xfrm>
          <a:prstGeom prst="rect">
            <a:avLst/>
          </a:prstGeom>
          <a:effectLst/>
        </p:spPr>
        <p:txBody>
          <a:bodyPr vert="horz" lIns="91440" tIns="45720" rIns="91440" bIns="45720" rtlCol="0" anchor="t" anchorCtr="0">
            <a:noAutofit/>
          </a:bodyPr>
          <a:lstStyle/>
          <a:p>
            <a:r>
              <a:rPr lang="ru-RU" smtClean="0"/>
              <a:t>Образец заголовка</a:t>
            </a:r>
            <a:endParaRPr lang="en-US" dirty="0"/>
          </a:p>
        </p:txBody>
      </p:sp>
      <p:sp>
        <p:nvSpPr>
          <p:cNvPr id="3" name="Text Placeholder 2"/>
          <p:cNvSpPr>
            <a:spLocks noGrp="1"/>
          </p:cNvSpPr>
          <p:nvPr>
            <p:ph type="body" idx="1"/>
          </p:nvPr>
        </p:nvSpPr>
        <p:spPr>
          <a:xfrm>
            <a:off x="1143000" y="732260"/>
            <a:ext cx="6400800" cy="3474720"/>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6172200" y="6172200"/>
            <a:ext cx="2514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pPr>
              <a:defRPr/>
            </a:pPr>
            <a:fld id="{8E86B690-27B1-4C96-A594-E0B918399A8C}" type="datetime1">
              <a:rPr lang="uk-UA" smtClean="0"/>
              <a:pPr>
                <a:defRPr/>
              </a:pPr>
              <a:t>01.04.2016</a:t>
            </a:fld>
            <a:endParaRPr lang="uk-UA"/>
          </a:p>
        </p:txBody>
      </p:sp>
      <p:sp>
        <p:nvSpPr>
          <p:cNvPr id="5" name="Footer Placeholder 4"/>
          <p:cNvSpPr>
            <a:spLocks noGrp="1"/>
          </p:cNvSpPr>
          <p:nvPr>
            <p:ph type="ftr" sz="quarter" idx="3"/>
          </p:nvPr>
        </p:nvSpPr>
        <p:spPr>
          <a:xfrm>
            <a:off x="457199" y="6172200"/>
            <a:ext cx="3352801"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pPr>
              <a:defRPr/>
            </a:pPr>
            <a:endParaRPr lang="uk-UA"/>
          </a:p>
        </p:txBody>
      </p:sp>
      <p:sp>
        <p:nvSpPr>
          <p:cNvPr id="6" name="Slide Number Placeholder 5"/>
          <p:cNvSpPr>
            <a:spLocks noGrp="1"/>
          </p:cNvSpPr>
          <p:nvPr>
            <p:ph type="sldNum" sz="quarter" idx="4"/>
          </p:nvPr>
        </p:nvSpPr>
        <p:spPr>
          <a:xfrm>
            <a:off x="3810000" y="6172200"/>
            <a:ext cx="18288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pPr>
              <a:defRPr/>
            </a:pPr>
            <a:fld id="{8D3A19AD-FF6D-45CE-BEFE-DF00EBCCB47A}" type="slidenum">
              <a:rPr lang="uk-UA" smtClean="0"/>
              <a:pPr>
                <a:defRPr/>
              </a:pPr>
              <a:t>‹#›</a:t>
            </a:fld>
            <a:endParaRPr lang="uk-UA"/>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5" r:id="rId12"/>
  </p:sldLayoutIdLst>
  <p:hf sldNum="0" hdr="0" ftr="0" dt="0"/>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24.jpe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hyperlink" Target="http://www.microsofttranslator.com/bv.aspx?from=ru&amp;to=en&amp;a=http://jobs.dou.ua/companies/cupid-plc/" TargetMode="External"/><Relationship Id="rId3" Type="http://schemas.openxmlformats.org/officeDocument/2006/relationships/hyperlink" Target="http://www.microsofttranslator.com/bv.aspx?from=ru&amp;to=en&amp;a=http://jobs.dou.ua/companies/anadea/" TargetMode="External"/><Relationship Id="rId7" Type="http://schemas.openxmlformats.org/officeDocument/2006/relationships/hyperlink" Target="http://www.microsofttranslator.com/bv.aspx?from=ru&amp;to=en&amp;a=http://jobs.dou.ua/companies/ciklum/" TargetMode="External"/><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hyperlink" Target="http://www.microsofttranslator.com/bv.aspx?from=ru&amp;to=en&amp;a=http://jobs.dou.ua/companies/archer-software/" TargetMode="External"/><Relationship Id="rId5" Type="http://schemas.openxmlformats.org/officeDocument/2006/relationships/hyperlink" Target="http://www.microsofttranslator.com/bv.aspx?from=ru&amp;to=en&amp;a=http://jobs.dou.ua/companies/aquasoft/" TargetMode="External"/><Relationship Id="rId4" Type="http://schemas.openxmlformats.org/officeDocument/2006/relationships/hyperlink" Target="http://www.microsofttranslator.com/bv.aspx?from=ru&amp;to=en&amp;a=http://jobs.dou.ua/companies/aprior-it/" TargetMode="External"/><Relationship Id="rId9" Type="http://schemas.openxmlformats.org/officeDocument/2006/relationships/hyperlink" Target="http://www.microsofttranslator.com/bv.aspx?from=ru&amp;to=en&amp;a=http://jobs.dou.ua/companies/dataart/"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www.microsofttranslator.com/bv.aspx?from=ru&amp;to=en&amp;a=http://jobs.dou.ua/companies/daxx-group/" TargetMode="External"/><Relationship Id="rId7" Type="http://schemas.openxmlformats.org/officeDocument/2006/relationships/hyperlink" Target="http://www.microsofttranslator.com/bv.aspx?from=ru&amp;to=en&amp;a=http://jobs.dou.ua/companies/maxymiser/" TargetMode="External"/><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hyperlink" Target="http://www.microsofttranslator.com/bv.aspx?from=ru&amp;to=en&amp;a=http://jobs.dou.ua/companies/luxoft/" TargetMode="External"/><Relationship Id="rId5" Type="http://schemas.openxmlformats.org/officeDocument/2006/relationships/hyperlink" Target="http://www.microsofttranslator.com/bv.aspx?from=ru&amp;to=en&amp;a=http://jobs.dou.ua/companies/ilogos/" TargetMode="External"/><Relationship Id="rId4" Type="http://schemas.openxmlformats.org/officeDocument/2006/relationships/hyperlink" Target="http://www.microsofttranslator.com/bv.aspx?from=ru&amp;to=en&amp;a=http://jobs.dou.ua/companies/epam-systems/"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www.microsofttranslator.com/bv.aspx?from=ru&amp;to=en&amp;a=http://jobs.dou.ua/companies/wix/" TargetMode="External"/><Relationship Id="rId3" Type="http://schemas.openxmlformats.org/officeDocument/2006/relationships/hyperlink" Target="http://www.microsofttranslator.com/bv.aspx?from=ru&amp;to=en&amp;a=http://jobs.dou.ua/companies/playtika-ua/" TargetMode="External"/><Relationship Id="rId7" Type="http://schemas.openxmlformats.org/officeDocument/2006/relationships/hyperlink" Target="http://www.microsofttranslator.com/bv.aspx?from=ru&amp;to=en&amp;a=http://jobs.dou.ua/companies/yalantis/" TargetMode="External"/><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hyperlink" Target="http://www.microsofttranslator.com/bv.aspx?from=ru&amp;to=en&amp;a=http://jobs.dou.ua/companies/softserve/" TargetMode="External"/><Relationship Id="rId5" Type="http://schemas.openxmlformats.org/officeDocument/2006/relationships/hyperlink" Target="http://www.microsofttranslator.com/bv.aspx?from=ru&amp;to=en&amp;a=http://jobs.dou.ua/companies/sitecore-ukraine/" TargetMode="External"/><Relationship Id="rId4" Type="http://schemas.openxmlformats.org/officeDocument/2006/relationships/hyperlink" Target="http://www.microsofttranslator.com/bv.aspx?from=ru&amp;to=en&amp;a=http://jobs.dou.ua/companies/rubygarage/"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itdirector.org.ua/club/it_clubs/it_club_dnepr/" TargetMode="Externa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3.jp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inarm-temp.herokuapp.com/" TargetMode="External"/><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2.jpeg"/><Relationship Id="rId4" Type="http://schemas.openxmlformats.org/officeDocument/2006/relationships/image" Target="../media/image11.jpeg"/></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15.jpeg"/><Relationship Id="rId4" Type="http://schemas.openxmlformats.org/officeDocument/2006/relationships/image" Target="../media/image14.jpeg"/></Relationships>
</file>

<file path=ppt/slides/_rels/slide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9.jpeg"/><Relationship Id="rId4" Type="http://schemas.openxmlformats.org/officeDocument/2006/relationships/image" Target="../media/image18.jpe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jpeg"/><Relationship Id="rId1" Type="http://schemas.openxmlformats.org/officeDocument/2006/relationships/slideLayout" Target="../slideLayouts/slideLayout1.xml"/><Relationship Id="rId5" Type="http://schemas.openxmlformats.org/officeDocument/2006/relationships/image" Target="../media/image21.gif"/><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6" descr="C:\Users\Aceer\Desktop\Presentation\36263164.jpg"/>
          <p:cNvPicPr>
            <a:picLocks noChangeAspect="1" noChangeArrowheads="1"/>
          </p:cNvPicPr>
          <p:nvPr/>
        </p:nvPicPr>
        <p:blipFill>
          <a:blip r:embed="rId2">
            <a:extLst>
              <a:ext uri="{BEBA8EAE-BF5A-486C-A8C5-ECC9F3942E4B}">
                <a14:imgProps xmlns:a14="http://schemas.microsoft.com/office/drawing/2010/main">
                  <a14:imgLayer r:embed="rId3">
                    <a14:imgEffect>
                      <a14:artisticChalkSketch/>
                    </a14:imgEffect>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35092" y="0"/>
            <a:ext cx="9287611" cy="7301296"/>
          </a:xfrm>
          <a:prstGeom prst="rect">
            <a:avLst/>
          </a:prstGeom>
          <a:noFill/>
          <a:extLst>
            <a:ext uri="{909E8E84-426E-40DD-AFC4-6F175D3DCCD1}">
              <a14:hiddenFill xmlns:a14="http://schemas.microsoft.com/office/drawing/2010/main">
                <a:solidFill>
                  <a:srgbClr val="FFFFFF"/>
                </a:solidFill>
              </a14:hiddenFill>
            </a:ext>
          </a:extLst>
        </p:spPr>
      </p:pic>
      <p:grpSp>
        <p:nvGrpSpPr>
          <p:cNvPr id="5124" name="Группа 37"/>
          <p:cNvGrpSpPr>
            <a:grpSpLocks/>
          </p:cNvGrpSpPr>
          <p:nvPr/>
        </p:nvGrpSpPr>
        <p:grpSpPr bwMode="auto">
          <a:xfrm>
            <a:off x="-252413" y="455613"/>
            <a:ext cx="3600451" cy="2397125"/>
            <a:chOff x="-468560" y="44624"/>
            <a:chExt cx="2269811" cy="1481855"/>
          </a:xfrm>
        </p:grpSpPr>
        <p:sp>
          <p:nvSpPr>
            <p:cNvPr id="7" name="Овал 6"/>
            <p:cNvSpPr/>
            <p:nvPr/>
          </p:nvSpPr>
          <p:spPr>
            <a:xfrm>
              <a:off x="-181331" y="116263"/>
              <a:ext cx="1676337" cy="1410216"/>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pic>
          <p:nvPicPr>
            <p:cNvPr id="5126" name="Picture 30" descr="K:\NGUlogo1.jp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8560" y="44624"/>
              <a:ext cx="2269811" cy="1409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extBox 1"/>
          <p:cNvSpPr txBox="1"/>
          <p:nvPr/>
        </p:nvSpPr>
        <p:spPr>
          <a:xfrm>
            <a:off x="899592" y="1264692"/>
            <a:ext cx="7992888" cy="1569660"/>
          </a:xfrm>
          <a:prstGeom prst="rect">
            <a:avLst/>
          </a:prstGeom>
          <a:noFill/>
          <a:effectLst>
            <a:glow rad="228600">
              <a:schemeClr val="bg1">
                <a:alpha val="40000"/>
              </a:schemeClr>
            </a:glow>
            <a:outerShdw blurRad="50800" dist="38100" dir="2700000" algn="tl" rotWithShape="0">
              <a:schemeClr val="bg1">
                <a:alpha val="40000"/>
              </a:schemeClr>
            </a:outerShdw>
            <a:softEdge rad="127000"/>
          </a:effectLst>
          <a:scene3d>
            <a:camera prst="perspectiveRight"/>
            <a:lightRig rig="threePt" dir="t"/>
          </a:scene3d>
        </p:spPr>
        <p:txBody>
          <a:bodyPr wrap="square" rtlCol="0">
            <a:spAutoFit/>
          </a:bodyPr>
          <a:lstStyle/>
          <a:p>
            <a:pPr algn="r"/>
            <a:r>
              <a:rPr lang="en-US" sz="4800" b="1" dirty="0" smtClean="0">
                <a:solidFill>
                  <a:schemeClr val="bg2">
                    <a:lumMod val="25000"/>
                  </a:schemeClr>
                </a:solidFill>
                <a:effectLst>
                  <a:glow rad="139700">
                    <a:schemeClr val="bg1">
                      <a:alpha val="40000"/>
                    </a:schemeClr>
                  </a:glow>
                </a:effectLst>
                <a:latin typeface="Monotype Corsiva" pitchFamily="66" charset="0"/>
              </a:rPr>
              <a:t>National Mining</a:t>
            </a:r>
            <a:br>
              <a:rPr lang="en-US" sz="4800" b="1" dirty="0" smtClean="0">
                <a:solidFill>
                  <a:schemeClr val="bg2">
                    <a:lumMod val="25000"/>
                  </a:schemeClr>
                </a:solidFill>
                <a:effectLst>
                  <a:glow rad="139700">
                    <a:schemeClr val="bg1">
                      <a:alpha val="40000"/>
                    </a:schemeClr>
                  </a:glow>
                </a:effectLst>
                <a:latin typeface="Monotype Corsiva" pitchFamily="66" charset="0"/>
              </a:rPr>
            </a:br>
            <a:r>
              <a:rPr lang="en-US" sz="4800" b="1" dirty="0" smtClean="0">
                <a:solidFill>
                  <a:schemeClr val="bg2">
                    <a:lumMod val="25000"/>
                  </a:schemeClr>
                </a:solidFill>
                <a:effectLst>
                  <a:glow rad="139700">
                    <a:schemeClr val="bg1">
                      <a:alpha val="40000"/>
                    </a:schemeClr>
                  </a:glow>
                </a:effectLst>
                <a:latin typeface="Monotype Corsiva" pitchFamily="66" charset="0"/>
              </a:rPr>
              <a:t>University</a:t>
            </a:r>
            <a:r>
              <a:rPr lang="uk-UA" sz="4800" b="1" dirty="0" smtClean="0">
                <a:solidFill>
                  <a:schemeClr val="bg2">
                    <a:lumMod val="25000"/>
                  </a:schemeClr>
                </a:solidFill>
                <a:effectLst>
                  <a:glow rad="139700">
                    <a:schemeClr val="bg1">
                      <a:alpha val="40000"/>
                    </a:schemeClr>
                  </a:glow>
                </a:effectLst>
                <a:latin typeface="Monotype Corsiva" pitchFamily="66" charset="0"/>
              </a:rPr>
              <a:t>: </a:t>
            </a:r>
            <a:r>
              <a:rPr lang="en-US" sz="4800" b="1" dirty="0" smtClean="0">
                <a:solidFill>
                  <a:schemeClr val="bg2">
                    <a:lumMod val="25000"/>
                  </a:schemeClr>
                </a:solidFill>
                <a:effectLst>
                  <a:glow rad="139700">
                    <a:schemeClr val="bg1">
                      <a:alpha val="40000"/>
                    </a:schemeClr>
                  </a:glow>
                </a:effectLst>
                <a:latin typeface="Monotype Corsiva" pitchFamily="66" charset="0"/>
              </a:rPr>
              <a:t>QA experience</a:t>
            </a:r>
            <a:endParaRPr lang="en-US" sz="4800" b="1" dirty="0">
              <a:effectLst>
                <a:glow rad="139700">
                  <a:schemeClr val="bg1">
                    <a:alpha val="40000"/>
                  </a:schemeClr>
                </a:glow>
              </a:effectLst>
            </a:endParaRPr>
          </a:p>
        </p:txBody>
      </p:sp>
      <p:sp>
        <p:nvSpPr>
          <p:cNvPr id="5" name="TextBox 4"/>
          <p:cNvSpPr txBox="1"/>
          <p:nvPr/>
        </p:nvSpPr>
        <p:spPr>
          <a:xfrm>
            <a:off x="3362041" y="3356992"/>
            <a:ext cx="3672408" cy="1508105"/>
          </a:xfrm>
          <a:prstGeom prst="rect">
            <a:avLst/>
          </a:prstGeom>
          <a:noFill/>
          <a:effectLst>
            <a:glow rad="228600">
              <a:schemeClr val="accent1">
                <a:satMod val="175000"/>
                <a:alpha val="40000"/>
              </a:schemeClr>
            </a:glow>
            <a:outerShdw blurRad="63500" sx="102000" sy="102000" algn="ctr" rotWithShape="0">
              <a:schemeClr val="bg1">
                <a:alpha val="80000"/>
              </a:schemeClr>
            </a:outerShdw>
            <a:softEdge rad="63500"/>
          </a:effectLst>
        </p:spPr>
        <p:txBody>
          <a:bodyPr wrap="square" rtlCol="0">
            <a:spAutoFit/>
          </a:bodyPr>
          <a:lstStyle/>
          <a:p>
            <a:pPr algn="r"/>
            <a:r>
              <a:rPr lang="en-US" sz="2300" b="1" dirty="0" err="1" smtClean="0">
                <a:ln w="10541" cmpd="sng">
                  <a:solidFill>
                    <a:schemeClr val="tx2">
                      <a:lumMod val="75000"/>
                    </a:scheme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outerShdw blurRad="38100" dist="38100" dir="2700000" algn="tl">
                    <a:srgbClr val="000000">
                      <a:alpha val="43137"/>
                    </a:srgbClr>
                  </a:outerShdw>
                </a:effectLst>
                <a:latin typeface="Trebuchet MS" pitchFamily="34" charset="0"/>
              </a:rPr>
              <a:t>Alekseyev</a:t>
            </a:r>
            <a:r>
              <a:rPr lang="en-US" sz="2300" b="1" dirty="0" smtClean="0">
                <a:ln w="10541" cmpd="sng">
                  <a:solidFill>
                    <a:schemeClr val="tx2">
                      <a:lumMod val="75000"/>
                    </a:scheme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outerShdw blurRad="38100" dist="38100" dir="2700000" algn="tl">
                    <a:srgbClr val="000000">
                      <a:alpha val="43137"/>
                    </a:srgbClr>
                  </a:outerShdw>
                </a:effectLst>
                <a:latin typeface="Trebuchet MS" pitchFamily="34" charset="0"/>
              </a:rPr>
              <a:t> M.A.</a:t>
            </a:r>
            <a:endParaRPr lang="ru-RU" sz="2300" b="1" dirty="0" smtClean="0">
              <a:ln w="10541" cmpd="sng">
                <a:solidFill>
                  <a:schemeClr val="tx2">
                    <a:lumMod val="75000"/>
                  </a:scheme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outerShdw blurRad="38100" dist="38100" dir="2700000" algn="tl">
                  <a:srgbClr val="000000">
                    <a:alpha val="43137"/>
                  </a:srgbClr>
                </a:outerShdw>
              </a:effectLst>
              <a:latin typeface="Trebuchet MS" pitchFamily="34" charset="0"/>
            </a:endParaRPr>
          </a:p>
          <a:p>
            <a:pPr algn="r"/>
            <a:r>
              <a:rPr lang="en-US" sz="2300" b="1" dirty="0" smtClean="0">
                <a:ln w="10541" cmpd="sng">
                  <a:solidFill>
                    <a:schemeClr val="tx2">
                      <a:lumMod val="75000"/>
                    </a:scheme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outerShdw blurRad="38100" dist="38100" dir="2700000" algn="tl">
                    <a:srgbClr val="000000">
                      <a:alpha val="43137"/>
                    </a:srgbClr>
                  </a:outerShdw>
                </a:effectLst>
                <a:latin typeface="Trebuchet MS" pitchFamily="34" charset="0"/>
              </a:rPr>
              <a:t>Chernyshenko V.</a:t>
            </a:r>
          </a:p>
          <a:p>
            <a:pPr algn="r"/>
            <a:r>
              <a:rPr lang="en-US" sz="2300" dirty="0">
                <a:ln w="10541" cmpd="sng">
                  <a:solidFill>
                    <a:schemeClr val="tx2">
                      <a:lumMod val="75000"/>
                    </a:schemeClr>
                  </a:solidFill>
                  <a:prstDash val="solid"/>
                </a:ln>
                <a:solidFill>
                  <a:schemeClr val="tx1">
                    <a:lumMod val="50000"/>
                    <a:lumOff val="50000"/>
                  </a:schemeClr>
                </a:solidFill>
                <a:effectLst>
                  <a:outerShdw blurRad="38100" dist="38100" dir="2700000" algn="tl">
                    <a:srgbClr val="000000">
                      <a:alpha val="43137"/>
                    </a:srgbClr>
                  </a:outerShdw>
                </a:effectLst>
                <a:latin typeface="Trebuchet MS" pitchFamily="34" charset="0"/>
              </a:rPr>
              <a:t> </a:t>
            </a:r>
            <a:r>
              <a:rPr lang="en-US" sz="2300" dirty="0" err="1">
                <a:ln w="10541" cmpd="sng">
                  <a:solidFill>
                    <a:schemeClr val="tx2">
                      <a:lumMod val="75000"/>
                    </a:schemeClr>
                  </a:solidFill>
                  <a:prstDash val="solid"/>
                </a:ln>
                <a:solidFill>
                  <a:schemeClr val="tx1">
                    <a:lumMod val="50000"/>
                    <a:lumOff val="50000"/>
                  </a:schemeClr>
                </a:solidFill>
                <a:effectLst>
                  <a:outerShdw blurRad="38100" dist="38100" dir="2700000" algn="tl">
                    <a:srgbClr val="000000">
                      <a:alpha val="43137"/>
                    </a:srgbClr>
                  </a:outerShdw>
                </a:effectLst>
                <a:latin typeface="Trebuchet MS" pitchFamily="34" charset="0"/>
              </a:rPr>
              <a:t>Churikanova</a:t>
            </a:r>
            <a:r>
              <a:rPr lang="en-US" sz="2300" dirty="0">
                <a:ln w="10541" cmpd="sng">
                  <a:solidFill>
                    <a:schemeClr val="tx2">
                      <a:lumMod val="75000"/>
                    </a:schemeClr>
                  </a:solidFill>
                  <a:prstDash val="solid"/>
                </a:ln>
                <a:solidFill>
                  <a:schemeClr val="tx1">
                    <a:lumMod val="50000"/>
                    <a:lumOff val="50000"/>
                  </a:schemeClr>
                </a:solidFill>
                <a:effectLst>
                  <a:outerShdw blurRad="38100" dist="38100" dir="2700000" algn="tl">
                    <a:srgbClr val="000000">
                      <a:alpha val="43137"/>
                    </a:srgbClr>
                  </a:outerShdw>
                </a:effectLst>
                <a:latin typeface="Trebuchet MS" pitchFamily="34" charset="0"/>
              </a:rPr>
              <a:t> E. </a:t>
            </a:r>
          </a:p>
          <a:p>
            <a:pPr algn="r"/>
            <a:r>
              <a:rPr lang="en-US" sz="2300" dirty="0" smtClean="0">
                <a:ln w="10541" cmpd="sng">
                  <a:solidFill>
                    <a:schemeClr val="tx2">
                      <a:lumMod val="75000"/>
                    </a:schemeClr>
                  </a:solidFill>
                  <a:prstDash val="solid"/>
                </a:ln>
                <a:solidFill>
                  <a:schemeClr val="tx1">
                    <a:lumMod val="50000"/>
                    <a:lumOff val="50000"/>
                  </a:schemeClr>
                </a:solidFill>
                <a:effectLst>
                  <a:outerShdw blurRad="38100" dist="38100" dir="2700000" algn="tl">
                    <a:srgbClr val="000000">
                      <a:alpha val="43137"/>
                    </a:srgbClr>
                  </a:outerShdw>
                </a:effectLst>
                <a:latin typeface="Trebuchet MS" pitchFamily="34" charset="0"/>
              </a:rPr>
              <a:t>Us </a:t>
            </a:r>
            <a:r>
              <a:rPr lang="en-US" sz="2300" dirty="0">
                <a:ln w="10541" cmpd="sng">
                  <a:solidFill>
                    <a:schemeClr val="tx2">
                      <a:lumMod val="75000"/>
                    </a:schemeClr>
                  </a:solidFill>
                  <a:prstDash val="solid"/>
                </a:ln>
                <a:solidFill>
                  <a:schemeClr val="tx1">
                    <a:lumMod val="50000"/>
                    <a:lumOff val="50000"/>
                  </a:schemeClr>
                </a:solidFill>
                <a:effectLst>
                  <a:outerShdw blurRad="38100" dist="38100" dir="2700000" algn="tl">
                    <a:srgbClr val="000000">
                      <a:alpha val="43137"/>
                    </a:srgbClr>
                  </a:outerShdw>
                </a:effectLst>
                <a:latin typeface="Trebuchet MS" pitchFamily="34" charset="0"/>
              </a:rPr>
              <a:t>S.A</a:t>
            </a:r>
            <a:r>
              <a:rPr lang="en-US" sz="2300" dirty="0" smtClean="0">
                <a:ln w="10541" cmpd="sng">
                  <a:solidFill>
                    <a:schemeClr val="tx2">
                      <a:lumMod val="75000"/>
                    </a:schemeClr>
                  </a:solidFill>
                  <a:prstDash val="solid"/>
                </a:ln>
                <a:solidFill>
                  <a:schemeClr val="tx1">
                    <a:lumMod val="50000"/>
                    <a:lumOff val="50000"/>
                  </a:schemeClr>
                </a:solidFill>
                <a:effectLst>
                  <a:outerShdw blurRad="38100" dist="38100" dir="2700000" algn="tl">
                    <a:srgbClr val="000000">
                      <a:alpha val="43137"/>
                    </a:srgbClr>
                  </a:outerShdw>
                </a:effectLst>
                <a:latin typeface="Trebuchet MS" pitchFamily="34" charset="0"/>
              </a:rPr>
              <a:t>.</a:t>
            </a:r>
            <a:endParaRPr lang="en-US" sz="2300" dirty="0">
              <a:ln w="10541" cmpd="sng">
                <a:solidFill>
                  <a:schemeClr val="tx2">
                    <a:lumMod val="75000"/>
                  </a:schemeClr>
                </a:solidFill>
                <a:prstDash val="solid"/>
              </a:ln>
              <a:solidFill>
                <a:schemeClr val="tx1">
                  <a:lumMod val="50000"/>
                  <a:lumOff val="50000"/>
                </a:schemeClr>
              </a:solidFill>
              <a:effectLst>
                <a:outerShdw blurRad="38100" dist="38100" dir="2700000" algn="tl">
                  <a:srgbClr val="000000">
                    <a:alpha val="43137"/>
                  </a:srgbClr>
                </a:outerShdw>
              </a:effectLst>
              <a:latin typeface="Trebuchet MS" pitchFamily="34" charset="0"/>
            </a:endParaRPr>
          </a:p>
        </p:txBody>
      </p:sp>
      <p:sp>
        <p:nvSpPr>
          <p:cNvPr id="3" name="Прямоугольник 2"/>
          <p:cNvSpPr/>
          <p:nvPr/>
        </p:nvSpPr>
        <p:spPr>
          <a:xfrm>
            <a:off x="7524328" y="6525344"/>
            <a:ext cx="1632178" cy="369332"/>
          </a:xfrm>
          <a:prstGeom prst="rect">
            <a:avLst/>
          </a:prstGeom>
        </p:spPr>
        <p:txBody>
          <a:bodyPr wrap="none">
            <a:spAutoFit/>
          </a:bodyPr>
          <a:lstStyle/>
          <a:p>
            <a:r>
              <a:rPr lang="en-US" b="1" dirty="0" smtClean="0">
                <a:solidFill>
                  <a:schemeClr val="bg1">
                    <a:lumMod val="50000"/>
                  </a:schemeClr>
                </a:solidFill>
                <a:effectLst>
                  <a:outerShdw blurRad="38100" dist="38100" dir="2700000" algn="tl">
                    <a:srgbClr val="000000">
                      <a:alpha val="43137"/>
                    </a:srgbClr>
                  </a:outerShdw>
                </a:effectLst>
                <a:latin typeface="Baskerville Old Face" pitchFamily="18" charset="0"/>
              </a:rPr>
              <a:t>4</a:t>
            </a:r>
            <a:r>
              <a:rPr lang="en-US" b="1" baseline="30000" dirty="0" smtClean="0">
                <a:solidFill>
                  <a:schemeClr val="bg1">
                    <a:lumMod val="50000"/>
                  </a:schemeClr>
                </a:solidFill>
                <a:effectLst>
                  <a:outerShdw blurRad="38100" dist="38100" dir="2700000" algn="tl">
                    <a:srgbClr val="000000">
                      <a:alpha val="43137"/>
                    </a:srgbClr>
                  </a:outerShdw>
                </a:effectLst>
                <a:latin typeface="Baskerville Old Face" pitchFamily="18" charset="0"/>
              </a:rPr>
              <a:t>th</a:t>
            </a:r>
            <a:r>
              <a:rPr lang="en-US" b="1" dirty="0" smtClean="0">
                <a:solidFill>
                  <a:schemeClr val="bg1">
                    <a:lumMod val="50000"/>
                  </a:schemeClr>
                </a:solidFill>
                <a:effectLst>
                  <a:outerShdw blurRad="38100" dist="38100" dir="2700000" algn="tl">
                    <a:srgbClr val="000000">
                      <a:alpha val="43137"/>
                    </a:srgbClr>
                  </a:outerShdw>
                </a:effectLst>
                <a:latin typeface="Baskerville Old Face" pitchFamily="18" charset="0"/>
              </a:rPr>
              <a:t> of May 2016</a:t>
            </a:r>
            <a:endParaRPr lang="ru-RU" dirty="0">
              <a:solidFill>
                <a:schemeClr val="bg1">
                  <a:lumMod val="50000"/>
                </a:schemeClr>
              </a:solidFill>
            </a:endParaRPr>
          </a:p>
        </p:txBody>
      </p:sp>
    </p:spTree>
    <p:extLst>
      <p:ext uri="{BB962C8B-B14F-4D97-AF65-F5344CB8AC3E}">
        <p14:creationId xmlns:p14="http://schemas.microsoft.com/office/powerpoint/2010/main" val="325692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5"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strVal val="#ppt_w*0.70"/>
                                          </p:val>
                                        </p:tav>
                                        <p:tav tm="100000">
                                          <p:val>
                                            <p:strVal val="#ppt_w"/>
                                          </p:val>
                                        </p:tav>
                                      </p:tavLst>
                                    </p:anim>
                                    <p:anim calcmode="lin" valueType="num">
                                      <p:cBhvr>
                                        <p:cTn id="13" dur="1000" fill="hold"/>
                                        <p:tgtEl>
                                          <p:spTgt spid="5"/>
                                        </p:tgtEl>
                                        <p:attrNameLst>
                                          <p:attrName>ppt_h</p:attrName>
                                        </p:attrNameLst>
                                      </p:cBhvr>
                                      <p:tavLst>
                                        <p:tav tm="0">
                                          <p:val>
                                            <p:strVal val="#ppt_h"/>
                                          </p:val>
                                        </p:tav>
                                        <p:tav tm="100000">
                                          <p:val>
                                            <p:strVal val="#ppt_h"/>
                                          </p:val>
                                        </p:tav>
                                      </p:tavLst>
                                    </p:anim>
                                    <p:animEffect transition="in" filter="fade">
                                      <p:cBhvr>
                                        <p:cTn id="14"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rotWithShape="1">
          <a:blip r:embed="rId2" cstate="print">
            <a:extLst>
              <a:ext uri="{28A0092B-C50C-407E-A947-70E740481C1C}">
                <a14:useLocalDpi xmlns:a14="http://schemas.microsoft.com/office/drawing/2010/main" val="0"/>
              </a:ext>
            </a:extLst>
          </a:blip>
          <a:srcRect l="2750" r="4334"/>
          <a:stretch/>
        </p:blipFill>
        <p:spPr>
          <a:xfrm>
            <a:off x="-1" y="0"/>
            <a:ext cx="9180513" cy="6858000"/>
          </a:xfrm>
          <a:prstGeom prst="rect">
            <a:avLst/>
          </a:prstGeom>
        </p:spPr>
      </p:pic>
      <p:sp>
        <p:nvSpPr>
          <p:cNvPr id="5" name="TextBox 4"/>
          <p:cNvSpPr txBox="1"/>
          <p:nvPr/>
        </p:nvSpPr>
        <p:spPr>
          <a:xfrm>
            <a:off x="5663584" y="6467861"/>
            <a:ext cx="3531736" cy="369332"/>
          </a:xfrm>
          <a:prstGeom prst="rect">
            <a:avLst/>
          </a:prstGeom>
          <a:noFill/>
        </p:spPr>
        <p:txBody>
          <a:bodyPr wrap="none" rtlCol="0">
            <a:spAutoFit/>
          </a:bodyPr>
          <a:lstStyle/>
          <a:p>
            <a:r>
              <a:rPr lang="en-US" dirty="0" smtClean="0">
                <a:solidFill>
                  <a:schemeClr val="bg1"/>
                </a:solidFill>
              </a:rPr>
              <a:t>Illustration by Hank Osuna, 2013</a:t>
            </a:r>
            <a:endParaRPr lang="ru-RU" dirty="0">
              <a:solidFill>
                <a:schemeClr val="bg1"/>
              </a:solidFill>
            </a:endParaRPr>
          </a:p>
        </p:txBody>
      </p:sp>
      <p:sp>
        <p:nvSpPr>
          <p:cNvPr id="6" name="TextBox 5"/>
          <p:cNvSpPr txBox="1"/>
          <p:nvPr/>
        </p:nvSpPr>
        <p:spPr>
          <a:xfrm>
            <a:off x="1986837" y="620688"/>
            <a:ext cx="4673395" cy="923330"/>
          </a:xfrm>
          <a:prstGeom prst="rect">
            <a:avLst/>
          </a:prstGeom>
          <a:noFill/>
        </p:spPr>
        <p:txBody>
          <a:bodyPr wrap="none" rtlCol="0">
            <a:spAutoFit/>
          </a:bodyPr>
          <a:lstStyle/>
          <a:p>
            <a:r>
              <a:rPr lang="en-US" sz="5400" dirty="0" smtClean="0"/>
              <a:t>Working group</a:t>
            </a:r>
            <a:endParaRPr lang="ru-RU" sz="5400" dirty="0"/>
          </a:p>
        </p:txBody>
      </p:sp>
    </p:spTree>
    <p:extLst>
      <p:ext uri="{BB962C8B-B14F-4D97-AF65-F5344CB8AC3E}">
        <p14:creationId xmlns:p14="http://schemas.microsoft.com/office/powerpoint/2010/main" val="299722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H:\21.jpg"/>
          <p:cNvPicPr>
            <a:picLocks noChangeAspect="1" noChangeArrowheads="1"/>
          </p:cNvPicPr>
          <p:nvPr/>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artisticMosiaicBubbles/>
                    </a14:imgEffect>
                    <a14:imgEffect>
                      <a14:brightnessContrast bright="40000" contrast="-20000"/>
                    </a14:imgEffect>
                  </a14:imgLayer>
                </a14:imgProps>
              </a:ext>
              <a:ext uri="{28A0092B-C50C-407E-A947-70E740481C1C}">
                <a14:useLocalDpi xmlns:a14="http://schemas.microsoft.com/office/drawing/2010/main" val="0"/>
              </a:ext>
            </a:extLst>
          </a:blip>
          <a:srcRect t="9579" b="13802"/>
          <a:stretch/>
        </p:blipFill>
        <p:spPr bwMode="auto">
          <a:xfrm>
            <a:off x="2377629" y="-27384"/>
            <a:ext cx="6766371" cy="6912768"/>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1" name="Rectangle 3"/>
          <p:cNvSpPr txBox="1">
            <a:spLocks noChangeArrowheads="1"/>
          </p:cNvSpPr>
          <p:nvPr/>
        </p:nvSpPr>
        <p:spPr bwMode="auto">
          <a:xfrm>
            <a:off x="2381429" y="692696"/>
            <a:ext cx="6658868" cy="54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444500" eaLnBrk="0" hangingPunct="0">
              <a:tabLst>
                <a:tab pos="533400" algn="l"/>
              </a:tabLst>
              <a:defRPr>
                <a:solidFill>
                  <a:schemeClr val="tx1"/>
                </a:solidFill>
                <a:latin typeface="Arial" charset="0"/>
                <a:cs typeface="Arial" charset="0"/>
              </a:defRPr>
            </a:lvl1pPr>
            <a:lvl2pPr marL="742950" indent="-285750" eaLnBrk="0" hangingPunct="0">
              <a:tabLst>
                <a:tab pos="533400" algn="l"/>
              </a:tabLst>
              <a:defRPr>
                <a:solidFill>
                  <a:schemeClr val="tx1"/>
                </a:solidFill>
                <a:latin typeface="Arial" charset="0"/>
                <a:cs typeface="Arial" charset="0"/>
              </a:defRPr>
            </a:lvl2pPr>
            <a:lvl3pPr marL="1143000" indent="-228600" eaLnBrk="0" hangingPunct="0">
              <a:tabLst>
                <a:tab pos="533400" algn="l"/>
              </a:tabLst>
              <a:defRPr>
                <a:solidFill>
                  <a:schemeClr val="tx1"/>
                </a:solidFill>
                <a:latin typeface="Arial" charset="0"/>
                <a:cs typeface="Arial" charset="0"/>
              </a:defRPr>
            </a:lvl3pPr>
            <a:lvl4pPr marL="1600200" indent="-228600" eaLnBrk="0" hangingPunct="0">
              <a:tabLst>
                <a:tab pos="533400" algn="l"/>
              </a:tabLst>
              <a:defRPr>
                <a:solidFill>
                  <a:schemeClr val="tx1"/>
                </a:solidFill>
                <a:latin typeface="Arial" charset="0"/>
                <a:cs typeface="Arial" charset="0"/>
              </a:defRPr>
            </a:lvl4pPr>
            <a:lvl5pPr marL="2057400" indent="-228600" eaLnBrk="0" hangingPunct="0">
              <a:tabLst>
                <a:tab pos="533400"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533400"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533400"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533400"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533400" algn="l"/>
              </a:tabLst>
              <a:defRPr>
                <a:solidFill>
                  <a:schemeClr val="tx1"/>
                </a:solidFill>
                <a:latin typeface="Arial" charset="0"/>
                <a:cs typeface="Arial" charset="0"/>
              </a:defRPr>
            </a:lvl9pPr>
          </a:lstStyle>
          <a:p>
            <a:pPr indent="0" eaLnBrk="1" hangingPunct="1">
              <a:spcBef>
                <a:spcPts val="600"/>
              </a:spcBef>
              <a:spcAft>
                <a:spcPts val="600"/>
              </a:spcAft>
              <a:buClr>
                <a:srgbClr val="C3260C"/>
              </a:buClr>
              <a:buSzPct val="80000"/>
              <a:tabLst>
                <a:tab pos="533400" algn="l"/>
                <a:tab pos="6183313" algn="l"/>
                <a:tab pos="6459538" algn="l"/>
              </a:tabLst>
            </a:pPr>
            <a:r>
              <a:rPr lang="en-US" sz="3200" b="1" dirty="0" smtClean="0">
                <a:solidFill>
                  <a:schemeClr val="bg2">
                    <a:lumMod val="10000"/>
                  </a:schemeClr>
                </a:solidFill>
                <a:effectLst>
                  <a:outerShdw blurRad="38100" dist="38100" dir="2700000" algn="tl">
                    <a:srgbClr val="000000">
                      <a:alpha val="43137"/>
                    </a:srgbClr>
                  </a:outerShdw>
                </a:effectLst>
                <a:latin typeface="Baskerville Old Face" pitchFamily="18" charset="0"/>
              </a:rPr>
              <a:t>Manager:</a:t>
            </a:r>
          </a:p>
          <a:p>
            <a:pPr indent="0" eaLnBrk="1" hangingPunct="1">
              <a:spcBef>
                <a:spcPts val="600"/>
              </a:spcBef>
              <a:spcAft>
                <a:spcPts val="600"/>
              </a:spcAft>
              <a:buClr>
                <a:srgbClr val="C3260C"/>
              </a:buClr>
              <a:buSzPct val="80000"/>
              <a:tabLst>
                <a:tab pos="533400" algn="l"/>
                <a:tab pos="6183313" algn="l"/>
                <a:tab pos="6459538" algn="l"/>
              </a:tabLst>
            </a:pPr>
            <a:r>
              <a:rPr lang="en-US" sz="2400" b="1" dirty="0" smtClean="0">
                <a:solidFill>
                  <a:schemeClr val="bg2">
                    <a:lumMod val="10000"/>
                  </a:schemeClr>
                </a:solidFill>
                <a:effectLst>
                  <a:outerShdw blurRad="38100" dist="38100" dir="2700000" algn="tl">
                    <a:srgbClr val="000000">
                      <a:alpha val="43137"/>
                    </a:srgbClr>
                  </a:outerShdw>
                </a:effectLst>
                <a:latin typeface="Baskerville Old Face" pitchFamily="18" charset="0"/>
              </a:rPr>
              <a:t>Prof., Dr. </a:t>
            </a:r>
            <a:r>
              <a:rPr lang="en-US" sz="2400" b="1" dirty="0" err="1" smtClean="0">
                <a:solidFill>
                  <a:schemeClr val="bg2">
                    <a:lumMod val="10000"/>
                  </a:schemeClr>
                </a:solidFill>
                <a:effectLst>
                  <a:outerShdw blurRad="38100" dist="38100" dir="2700000" algn="tl">
                    <a:srgbClr val="000000">
                      <a:alpha val="43137"/>
                    </a:srgbClr>
                  </a:outerShdw>
                </a:effectLst>
                <a:latin typeface="Baskerville Old Face" pitchFamily="18" charset="0"/>
              </a:rPr>
              <a:t>Aleksieiev</a:t>
            </a:r>
            <a:r>
              <a:rPr lang="en-US" sz="2400" b="1" dirty="0" smtClean="0">
                <a:solidFill>
                  <a:schemeClr val="bg2">
                    <a:lumMod val="10000"/>
                  </a:schemeClr>
                </a:solidFill>
                <a:effectLst>
                  <a:outerShdw blurRad="38100" dist="38100" dir="2700000" algn="tl">
                    <a:srgbClr val="000000">
                      <a:alpha val="43137"/>
                    </a:srgbClr>
                  </a:outerShdw>
                </a:effectLst>
                <a:latin typeface="Baskerville Old Face" pitchFamily="18" charset="0"/>
              </a:rPr>
              <a:t> </a:t>
            </a:r>
            <a:r>
              <a:rPr lang="en-US" sz="2400" b="1" dirty="0">
                <a:solidFill>
                  <a:schemeClr val="bg2">
                    <a:lumMod val="10000"/>
                  </a:schemeClr>
                </a:solidFill>
                <a:effectLst>
                  <a:outerShdw blurRad="38100" dist="38100" dir="2700000" algn="tl">
                    <a:srgbClr val="000000">
                      <a:alpha val="43137"/>
                    </a:srgbClr>
                  </a:outerShdw>
                </a:effectLst>
                <a:latin typeface="Baskerville Old Face" pitchFamily="18" charset="0"/>
              </a:rPr>
              <a:t>M.A.</a:t>
            </a:r>
            <a:endParaRPr lang="ru-RU" sz="2400" b="1" dirty="0">
              <a:solidFill>
                <a:schemeClr val="bg2">
                  <a:lumMod val="10000"/>
                </a:schemeClr>
              </a:solidFill>
              <a:effectLst>
                <a:outerShdw blurRad="38100" dist="38100" dir="2700000" algn="tl">
                  <a:srgbClr val="000000">
                    <a:alpha val="43137"/>
                  </a:srgbClr>
                </a:outerShdw>
              </a:effectLst>
              <a:latin typeface="Baskerville Old Face" pitchFamily="18" charset="0"/>
            </a:endParaRPr>
          </a:p>
          <a:p>
            <a:pPr indent="0" eaLnBrk="1" hangingPunct="1">
              <a:spcBef>
                <a:spcPts val="600"/>
              </a:spcBef>
              <a:spcAft>
                <a:spcPts val="600"/>
              </a:spcAft>
              <a:buClr>
                <a:srgbClr val="C3260C"/>
              </a:buClr>
              <a:buSzPct val="80000"/>
              <a:tabLst>
                <a:tab pos="717550" algn="l"/>
                <a:tab pos="6183313" algn="l"/>
                <a:tab pos="6459538" algn="l"/>
              </a:tabLst>
            </a:pPr>
            <a:r>
              <a:rPr lang="en-US" sz="3200" b="1" dirty="0" smtClean="0">
                <a:solidFill>
                  <a:schemeClr val="bg2">
                    <a:lumMod val="10000"/>
                  </a:schemeClr>
                </a:solidFill>
                <a:effectLst>
                  <a:outerShdw blurRad="38100" dist="38100" dir="2700000" algn="tl">
                    <a:srgbClr val="000000">
                      <a:alpha val="43137"/>
                    </a:srgbClr>
                  </a:outerShdw>
                </a:effectLst>
                <a:latin typeface="Baskerville Old Face" pitchFamily="18" charset="0"/>
              </a:rPr>
              <a:t>Supervisor:</a:t>
            </a:r>
          </a:p>
          <a:p>
            <a:pPr indent="0" eaLnBrk="1" hangingPunct="1">
              <a:spcBef>
                <a:spcPts val="600"/>
              </a:spcBef>
              <a:spcAft>
                <a:spcPts val="600"/>
              </a:spcAft>
              <a:buClr>
                <a:srgbClr val="C3260C"/>
              </a:buClr>
              <a:buSzPct val="80000"/>
              <a:tabLst>
                <a:tab pos="717550" algn="l"/>
                <a:tab pos="6183313" algn="l"/>
                <a:tab pos="6459538" algn="l"/>
              </a:tabLst>
            </a:pPr>
            <a:r>
              <a:rPr lang="en-US" sz="2400" b="1" dirty="0" smtClean="0">
                <a:solidFill>
                  <a:schemeClr val="bg2">
                    <a:lumMod val="10000"/>
                  </a:schemeClr>
                </a:solidFill>
                <a:effectLst>
                  <a:outerShdw blurRad="38100" dist="38100" dir="2700000" algn="tl">
                    <a:srgbClr val="000000">
                      <a:alpha val="43137"/>
                    </a:srgbClr>
                  </a:outerShdw>
                </a:effectLst>
                <a:latin typeface="Baskerville Old Face" pitchFamily="18" charset="0"/>
              </a:rPr>
              <a:t>PhD</a:t>
            </a:r>
            <a:r>
              <a:rPr lang="en-US" sz="2400" b="1" dirty="0">
                <a:solidFill>
                  <a:schemeClr val="bg2">
                    <a:lumMod val="10000"/>
                  </a:schemeClr>
                </a:solidFill>
                <a:effectLst>
                  <a:outerShdw blurRad="38100" dist="38100" dir="2700000" algn="tl">
                    <a:srgbClr val="000000">
                      <a:alpha val="43137"/>
                    </a:srgbClr>
                  </a:outerShdw>
                </a:effectLst>
                <a:latin typeface="Baskerville Old Face" pitchFamily="18" charset="0"/>
              </a:rPr>
              <a:t>, </a:t>
            </a:r>
            <a:r>
              <a:rPr lang="en-US" sz="2400" b="1" dirty="0" smtClean="0">
                <a:solidFill>
                  <a:schemeClr val="bg2">
                    <a:lumMod val="10000"/>
                  </a:schemeClr>
                </a:solidFill>
                <a:effectLst>
                  <a:outerShdw blurRad="38100" dist="38100" dir="2700000" algn="tl">
                    <a:srgbClr val="000000">
                      <a:alpha val="43137"/>
                    </a:srgbClr>
                  </a:outerShdw>
                </a:effectLst>
                <a:latin typeface="Baskerville Old Face" pitchFamily="18" charset="0"/>
              </a:rPr>
              <a:t>Dr</a:t>
            </a:r>
            <a:r>
              <a:rPr lang="en-US" sz="2400" b="1" dirty="0">
                <a:solidFill>
                  <a:schemeClr val="bg2">
                    <a:lumMod val="10000"/>
                  </a:schemeClr>
                </a:solidFill>
                <a:effectLst>
                  <a:outerShdw blurRad="38100" dist="38100" dir="2700000" algn="tl">
                    <a:srgbClr val="000000">
                      <a:alpha val="43137"/>
                    </a:srgbClr>
                  </a:outerShdw>
                </a:effectLst>
                <a:latin typeface="Baskerville Old Face" pitchFamily="18" charset="0"/>
              </a:rPr>
              <a:t>. </a:t>
            </a:r>
            <a:r>
              <a:rPr lang="en-US" sz="2400" b="1" dirty="0" smtClean="0">
                <a:solidFill>
                  <a:schemeClr val="bg2">
                    <a:lumMod val="10000"/>
                  </a:schemeClr>
                </a:solidFill>
                <a:effectLst>
                  <a:outerShdw blurRad="38100" dist="38100" dir="2700000" algn="tl">
                    <a:srgbClr val="000000">
                      <a:alpha val="43137"/>
                    </a:srgbClr>
                  </a:outerShdw>
                </a:effectLst>
                <a:latin typeface="Baskerville Old Face" pitchFamily="18" charset="0"/>
              </a:rPr>
              <a:t>Chernyshenko V.</a:t>
            </a:r>
          </a:p>
          <a:p>
            <a:pPr indent="0" eaLnBrk="1" hangingPunct="1">
              <a:spcBef>
                <a:spcPts val="600"/>
              </a:spcBef>
              <a:spcAft>
                <a:spcPts val="600"/>
              </a:spcAft>
              <a:buClr>
                <a:srgbClr val="C3260C"/>
              </a:buClr>
              <a:buSzPct val="80000"/>
              <a:tabLst>
                <a:tab pos="533400" algn="l"/>
                <a:tab pos="6183313" algn="l"/>
                <a:tab pos="6459538" algn="l"/>
              </a:tabLst>
            </a:pPr>
            <a:r>
              <a:rPr lang="en-US" sz="3200" b="1" dirty="0" smtClean="0">
                <a:solidFill>
                  <a:schemeClr val="bg2">
                    <a:lumMod val="10000"/>
                  </a:schemeClr>
                </a:solidFill>
                <a:effectLst>
                  <a:outerShdw blurRad="38100" dist="38100" dir="2700000" algn="tl">
                    <a:srgbClr val="000000">
                      <a:alpha val="43137"/>
                    </a:srgbClr>
                  </a:outerShdw>
                </a:effectLst>
                <a:latin typeface="Baskerville Old Face" pitchFamily="18" charset="0"/>
              </a:rPr>
              <a:t>Workgroup:</a:t>
            </a:r>
          </a:p>
          <a:p>
            <a:pPr indent="0" algn="just" eaLnBrk="1" hangingPunct="1">
              <a:spcBef>
                <a:spcPts val="600"/>
              </a:spcBef>
              <a:spcAft>
                <a:spcPts val="600"/>
              </a:spcAft>
              <a:buClr>
                <a:srgbClr val="C3260C"/>
              </a:buClr>
              <a:buSzPct val="80000"/>
              <a:tabLst>
                <a:tab pos="533400" algn="l"/>
                <a:tab pos="6183313" algn="l"/>
                <a:tab pos="6459538" algn="l"/>
              </a:tabLst>
            </a:pPr>
            <a:r>
              <a:rPr lang="en-US" sz="2400" b="1" dirty="0" smtClean="0">
                <a:solidFill>
                  <a:schemeClr val="bg2">
                    <a:lumMod val="10000"/>
                  </a:schemeClr>
                </a:solidFill>
                <a:effectLst>
                  <a:outerShdw blurRad="38100" dist="38100" dir="2700000" algn="tl">
                    <a:srgbClr val="000000">
                      <a:alpha val="43137"/>
                    </a:srgbClr>
                  </a:outerShdw>
                </a:effectLst>
                <a:latin typeface="Baskerville Old Face" pitchFamily="18" charset="0"/>
              </a:rPr>
              <a:t>PhD, dr. Us S.A. – external QA research</a:t>
            </a:r>
          </a:p>
          <a:p>
            <a:pPr indent="0" algn="just" eaLnBrk="1" hangingPunct="1">
              <a:spcBef>
                <a:spcPts val="600"/>
              </a:spcBef>
              <a:spcAft>
                <a:spcPts val="600"/>
              </a:spcAft>
              <a:buClr>
                <a:srgbClr val="C3260C"/>
              </a:buClr>
              <a:buSzPct val="80000"/>
              <a:tabLst>
                <a:tab pos="533400" algn="l"/>
                <a:tab pos="6183313" algn="l"/>
                <a:tab pos="6459538" algn="l"/>
              </a:tabLst>
            </a:pPr>
            <a:r>
              <a:rPr lang="en-US" sz="2400" b="1" dirty="0">
                <a:solidFill>
                  <a:schemeClr val="bg2">
                    <a:lumMod val="10000"/>
                  </a:schemeClr>
                </a:solidFill>
                <a:effectLst>
                  <a:outerShdw blurRad="38100" dist="38100" dir="2700000" algn="tl">
                    <a:srgbClr val="000000">
                      <a:alpha val="43137"/>
                    </a:srgbClr>
                  </a:outerShdw>
                </a:effectLst>
                <a:latin typeface="Baskerville Old Face" pitchFamily="18" charset="0"/>
              </a:rPr>
              <a:t>PhD, dr. </a:t>
            </a:r>
            <a:r>
              <a:rPr lang="en-US" sz="2400" b="1" dirty="0" err="1" smtClean="0">
                <a:solidFill>
                  <a:schemeClr val="bg2">
                    <a:lumMod val="10000"/>
                  </a:schemeClr>
                </a:solidFill>
                <a:effectLst>
                  <a:outerShdw blurRad="38100" dist="38100" dir="2700000" algn="tl">
                    <a:srgbClr val="000000">
                      <a:alpha val="43137"/>
                    </a:srgbClr>
                  </a:outerShdw>
                </a:effectLst>
                <a:latin typeface="Baskerville Old Face" pitchFamily="18" charset="0"/>
              </a:rPr>
              <a:t>Churikanova</a:t>
            </a:r>
            <a:r>
              <a:rPr lang="en-US" sz="2400" b="1" dirty="0">
                <a:solidFill>
                  <a:schemeClr val="bg2">
                    <a:lumMod val="10000"/>
                  </a:schemeClr>
                </a:solidFill>
                <a:effectLst>
                  <a:outerShdw blurRad="38100" dist="38100" dir="2700000" algn="tl">
                    <a:srgbClr val="000000">
                      <a:alpha val="43137"/>
                    </a:srgbClr>
                  </a:outerShdw>
                </a:effectLst>
                <a:latin typeface="Baskerville Old Face" pitchFamily="18" charset="0"/>
              </a:rPr>
              <a:t> E. – </a:t>
            </a:r>
            <a:r>
              <a:rPr lang="en-US" sz="2400" b="1" dirty="0" smtClean="0">
                <a:solidFill>
                  <a:schemeClr val="bg2">
                    <a:lumMod val="10000"/>
                  </a:schemeClr>
                </a:solidFill>
                <a:effectLst>
                  <a:outerShdw blurRad="38100" dist="38100" dir="2700000" algn="tl">
                    <a:srgbClr val="000000">
                      <a:alpha val="43137"/>
                    </a:srgbClr>
                  </a:outerShdw>
                </a:effectLst>
                <a:latin typeface="Baskerville Old Face" pitchFamily="18" charset="0"/>
              </a:rPr>
              <a:t>internal </a:t>
            </a:r>
            <a:r>
              <a:rPr lang="en-US" sz="2400" b="1" dirty="0">
                <a:solidFill>
                  <a:schemeClr val="bg2">
                    <a:lumMod val="10000"/>
                  </a:schemeClr>
                </a:solidFill>
                <a:effectLst>
                  <a:outerShdw blurRad="38100" dist="38100" dir="2700000" algn="tl">
                    <a:srgbClr val="000000">
                      <a:alpha val="43137"/>
                    </a:srgbClr>
                  </a:outerShdw>
                </a:effectLst>
                <a:latin typeface="Baskerville Old Face" pitchFamily="18" charset="0"/>
              </a:rPr>
              <a:t>QA </a:t>
            </a:r>
            <a:r>
              <a:rPr lang="en-US" sz="2400" b="1" dirty="0" smtClean="0">
                <a:solidFill>
                  <a:schemeClr val="bg2">
                    <a:lumMod val="10000"/>
                  </a:schemeClr>
                </a:solidFill>
                <a:effectLst>
                  <a:outerShdw blurRad="38100" dist="38100" dir="2700000" algn="tl">
                    <a:srgbClr val="000000">
                      <a:alpha val="43137"/>
                    </a:srgbClr>
                  </a:outerShdw>
                </a:effectLst>
                <a:latin typeface="Baskerville Old Face" pitchFamily="18" charset="0"/>
              </a:rPr>
              <a:t>research</a:t>
            </a:r>
          </a:p>
          <a:p>
            <a:pPr indent="0" algn="just" eaLnBrk="1" hangingPunct="1">
              <a:spcBef>
                <a:spcPts val="600"/>
              </a:spcBef>
              <a:spcAft>
                <a:spcPts val="600"/>
              </a:spcAft>
              <a:buClr>
                <a:srgbClr val="C3260C"/>
              </a:buClr>
              <a:buSzPct val="80000"/>
              <a:tabLst>
                <a:tab pos="533400" algn="l"/>
                <a:tab pos="6183313" algn="l"/>
                <a:tab pos="6459538" algn="l"/>
              </a:tabLst>
            </a:pPr>
            <a:r>
              <a:rPr lang="en-US" sz="2400" b="1" dirty="0" smtClean="0">
                <a:solidFill>
                  <a:schemeClr val="bg2">
                    <a:lumMod val="10000"/>
                  </a:schemeClr>
                </a:solidFill>
                <a:effectLst>
                  <a:outerShdw blurRad="38100" dist="38100" dir="2700000" algn="tl">
                    <a:srgbClr val="000000">
                      <a:alpha val="43137"/>
                    </a:srgbClr>
                  </a:outerShdw>
                </a:effectLst>
                <a:latin typeface="Baskerville Old Face" pitchFamily="18" charset="0"/>
              </a:rPr>
              <a:t>PhD, dr. </a:t>
            </a:r>
            <a:r>
              <a:rPr lang="en-US" sz="2400" b="1" dirty="0" err="1" smtClean="0">
                <a:solidFill>
                  <a:schemeClr val="bg2">
                    <a:lumMod val="10000"/>
                  </a:schemeClr>
                </a:solidFill>
                <a:effectLst>
                  <a:outerShdw blurRad="38100" dist="38100" dir="2700000" algn="tl">
                    <a:srgbClr val="000000">
                      <a:alpha val="43137"/>
                    </a:srgbClr>
                  </a:outerShdw>
                </a:effectLst>
                <a:latin typeface="Baskerville Old Face" pitchFamily="18" charset="0"/>
              </a:rPr>
              <a:t>Koryashkina</a:t>
            </a:r>
            <a:r>
              <a:rPr lang="en-US" sz="2400" b="1" dirty="0" smtClean="0">
                <a:solidFill>
                  <a:schemeClr val="bg2">
                    <a:lumMod val="10000"/>
                  </a:schemeClr>
                </a:solidFill>
                <a:effectLst>
                  <a:outerShdw blurRad="38100" dist="38100" dir="2700000" algn="tl">
                    <a:srgbClr val="000000">
                      <a:alpha val="43137"/>
                    </a:srgbClr>
                  </a:outerShdw>
                </a:effectLst>
                <a:latin typeface="Baskerville Old Face" pitchFamily="18" charset="0"/>
              </a:rPr>
              <a:t> L.S.</a:t>
            </a:r>
          </a:p>
          <a:p>
            <a:pPr indent="0" algn="just" eaLnBrk="1" hangingPunct="1">
              <a:spcBef>
                <a:spcPts val="600"/>
              </a:spcBef>
              <a:spcAft>
                <a:spcPts val="600"/>
              </a:spcAft>
              <a:buClr>
                <a:srgbClr val="C3260C"/>
              </a:buClr>
              <a:buSzPct val="80000"/>
              <a:tabLst>
                <a:tab pos="533400" algn="l"/>
                <a:tab pos="6183313" algn="l"/>
                <a:tab pos="6459538" algn="l"/>
              </a:tabLst>
            </a:pPr>
            <a:r>
              <a:rPr lang="en-US" sz="2400" b="1" dirty="0" smtClean="0">
                <a:solidFill>
                  <a:schemeClr val="bg2">
                    <a:lumMod val="10000"/>
                  </a:schemeClr>
                </a:solidFill>
                <a:effectLst>
                  <a:outerShdw blurRad="38100" dist="38100" dir="2700000" algn="tl">
                    <a:srgbClr val="000000">
                      <a:alpha val="43137"/>
                    </a:srgbClr>
                  </a:outerShdw>
                </a:effectLst>
                <a:latin typeface="Baskerville Old Face" pitchFamily="18" charset="0"/>
              </a:rPr>
              <a:t>PhD</a:t>
            </a:r>
            <a:r>
              <a:rPr lang="en-US" sz="2400" b="1" dirty="0">
                <a:solidFill>
                  <a:schemeClr val="bg2">
                    <a:lumMod val="10000"/>
                  </a:schemeClr>
                </a:solidFill>
                <a:effectLst>
                  <a:outerShdw blurRad="38100" dist="38100" dir="2700000" algn="tl">
                    <a:srgbClr val="000000">
                      <a:alpha val="43137"/>
                    </a:srgbClr>
                  </a:outerShdw>
                </a:effectLst>
                <a:latin typeface="Baskerville Old Face" pitchFamily="18" charset="0"/>
              </a:rPr>
              <a:t>, dr. </a:t>
            </a:r>
            <a:r>
              <a:rPr lang="en-US" sz="2400" b="1" dirty="0" err="1">
                <a:solidFill>
                  <a:schemeClr val="bg2">
                    <a:lumMod val="10000"/>
                  </a:schemeClr>
                </a:solidFill>
                <a:effectLst>
                  <a:outerShdw blurRad="38100" dist="38100" dir="2700000" algn="tl">
                    <a:srgbClr val="000000">
                      <a:alpha val="43137"/>
                    </a:srgbClr>
                  </a:outerShdw>
                </a:effectLst>
                <a:latin typeface="Baskerville Old Face" pitchFamily="18" charset="0"/>
              </a:rPr>
              <a:t>Udovik</a:t>
            </a:r>
            <a:r>
              <a:rPr lang="en-US" sz="2400" b="1" dirty="0">
                <a:solidFill>
                  <a:schemeClr val="bg2">
                    <a:lumMod val="10000"/>
                  </a:schemeClr>
                </a:solidFill>
                <a:effectLst>
                  <a:outerShdw blurRad="38100" dist="38100" dir="2700000" algn="tl">
                    <a:srgbClr val="000000">
                      <a:alpha val="43137"/>
                    </a:srgbClr>
                  </a:outerShdw>
                </a:effectLst>
                <a:latin typeface="Baskerville Old Face" pitchFamily="18" charset="0"/>
              </a:rPr>
              <a:t> I.M.</a:t>
            </a:r>
          </a:p>
          <a:p>
            <a:pPr indent="0" algn="just" eaLnBrk="1" hangingPunct="1">
              <a:spcBef>
                <a:spcPts val="600"/>
              </a:spcBef>
              <a:spcAft>
                <a:spcPts val="600"/>
              </a:spcAft>
              <a:buClr>
                <a:srgbClr val="C3260C"/>
              </a:buClr>
              <a:buSzPct val="80000"/>
              <a:tabLst>
                <a:tab pos="533400" algn="l"/>
                <a:tab pos="6183313" algn="l"/>
                <a:tab pos="6459538" algn="l"/>
              </a:tabLst>
            </a:pPr>
            <a:endParaRPr lang="en-US" sz="2400" b="1" dirty="0" smtClean="0">
              <a:solidFill>
                <a:schemeClr val="bg2">
                  <a:lumMod val="10000"/>
                </a:schemeClr>
              </a:solidFill>
              <a:effectLst>
                <a:outerShdw blurRad="38100" dist="38100" dir="2700000" algn="tl">
                  <a:srgbClr val="000000">
                    <a:alpha val="43137"/>
                  </a:srgbClr>
                </a:outerShdw>
              </a:effectLst>
              <a:latin typeface="Baskerville Old Face" pitchFamily="18" charset="0"/>
            </a:endParaRPr>
          </a:p>
          <a:p>
            <a:pPr indent="0" algn="just" eaLnBrk="1" hangingPunct="1">
              <a:spcBef>
                <a:spcPts val="600"/>
              </a:spcBef>
              <a:spcAft>
                <a:spcPts val="600"/>
              </a:spcAft>
              <a:buClr>
                <a:srgbClr val="C3260C"/>
              </a:buClr>
              <a:buSzPct val="80000"/>
              <a:tabLst>
                <a:tab pos="533400" algn="l"/>
                <a:tab pos="6183313" algn="l"/>
                <a:tab pos="6459538" algn="l"/>
              </a:tabLst>
            </a:pPr>
            <a:r>
              <a:rPr lang="en-US" sz="2400" b="1" dirty="0" smtClean="0">
                <a:solidFill>
                  <a:schemeClr val="bg2">
                    <a:lumMod val="10000"/>
                  </a:schemeClr>
                </a:solidFill>
                <a:effectLst>
                  <a:outerShdw blurRad="38100" dist="38100" dir="2700000" algn="tl">
                    <a:srgbClr val="000000">
                      <a:alpha val="43137"/>
                    </a:srgbClr>
                  </a:outerShdw>
                </a:effectLst>
                <a:latin typeface="Baskerville Old Face" pitchFamily="18" charset="0"/>
              </a:rPr>
              <a:t>7 volunteers students (software development)</a:t>
            </a:r>
          </a:p>
        </p:txBody>
      </p:sp>
      <p:pic>
        <p:nvPicPr>
          <p:cNvPr id="12" name="Picture 30" descr="K:\NGUlogo1.jp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504" y="70826"/>
            <a:ext cx="2270125" cy="1410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31"/>
          <p:cNvSpPr txBox="1">
            <a:spLocks noChangeArrowheads="1"/>
          </p:cNvSpPr>
          <p:nvPr/>
        </p:nvSpPr>
        <p:spPr bwMode="auto">
          <a:xfrm rot="16200000">
            <a:off x="-1539678" y="3707451"/>
            <a:ext cx="4824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US" sz="2800" dirty="0" smtClean="0"/>
              <a:t>NMU working group</a:t>
            </a:r>
            <a:endParaRPr lang="uk-UA" sz="2800" dirty="0">
              <a:solidFill>
                <a:schemeClr val="tx2">
                  <a:lumMod val="75000"/>
                </a:schemeClr>
              </a:solidFill>
            </a:endParaRPr>
          </a:p>
        </p:txBody>
      </p:sp>
    </p:spTree>
    <p:extLst>
      <p:ext uri="{BB962C8B-B14F-4D97-AF65-F5344CB8AC3E}">
        <p14:creationId xmlns:p14="http://schemas.microsoft.com/office/powerpoint/2010/main" val="2865698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300"/>
                                        <p:tgtEl>
                                          <p:spTgt spid="11">
                                            <p:txEl>
                                              <p:pRg st="0" end="0"/>
                                            </p:txEl>
                                          </p:spTgt>
                                        </p:tgtEl>
                                      </p:cBhvr>
                                    </p:animEffect>
                                    <p:anim calcmode="lin" valueType="num">
                                      <p:cBhvr>
                                        <p:cTn id="8" dur="3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3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300"/>
                            </p:stCondLst>
                            <p:childTnLst>
                              <p:par>
                                <p:cTn id="11" presetID="42" presetClass="entr" presetSubtype="0" fill="hold" nodeType="after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300"/>
                                        <p:tgtEl>
                                          <p:spTgt spid="11">
                                            <p:txEl>
                                              <p:pRg st="1" end="1"/>
                                            </p:txEl>
                                          </p:spTgt>
                                        </p:tgtEl>
                                      </p:cBhvr>
                                    </p:animEffect>
                                    <p:anim calcmode="lin" valueType="num">
                                      <p:cBhvr>
                                        <p:cTn id="14" dur="3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15" dur="3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600"/>
                            </p:stCondLst>
                            <p:childTnLst>
                              <p:par>
                                <p:cTn id="17" presetID="42" presetClass="entr" presetSubtype="0" fill="hold" nodeType="after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Effect transition="in" filter="fade">
                                      <p:cBhvr>
                                        <p:cTn id="19" dur="300"/>
                                        <p:tgtEl>
                                          <p:spTgt spid="11">
                                            <p:txEl>
                                              <p:pRg st="2" end="2"/>
                                            </p:txEl>
                                          </p:spTgt>
                                        </p:tgtEl>
                                      </p:cBhvr>
                                    </p:animEffect>
                                    <p:anim calcmode="lin" valueType="num">
                                      <p:cBhvr>
                                        <p:cTn id="20" dur="3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21" dur="300" fill="hold"/>
                                        <p:tgtEl>
                                          <p:spTgt spid="11">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1">
                                            <p:txEl>
                                              <p:pRg st="3" end="3"/>
                                            </p:txEl>
                                          </p:spTgt>
                                        </p:tgtEl>
                                        <p:attrNameLst>
                                          <p:attrName>style.visibility</p:attrName>
                                        </p:attrNameLst>
                                      </p:cBhvr>
                                      <p:to>
                                        <p:strVal val="visible"/>
                                      </p:to>
                                    </p:set>
                                    <p:animEffect transition="in" filter="fade">
                                      <p:cBhvr>
                                        <p:cTn id="24" dur="300"/>
                                        <p:tgtEl>
                                          <p:spTgt spid="11">
                                            <p:txEl>
                                              <p:pRg st="3" end="3"/>
                                            </p:txEl>
                                          </p:spTgt>
                                        </p:tgtEl>
                                      </p:cBhvr>
                                    </p:animEffect>
                                    <p:anim calcmode="lin" valueType="num">
                                      <p:cBhvr>
                                        <p:cTn id="25" dur="3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26" dur="300" fill="hold"/>
                                        <p:tgtEl>
                                          <p:spTgt spid="11">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1">
                                            <p:txEl>
                                              <p:pRg st="4" end="4"/>
                                            </p:txEl>
                                          </p:spTgt>
                                        </p:tgtEl>
                                        <p:attrNameLst>
                                          <p:attrName>style.visibility</p:attrName>
                                        </p:attrNameLst>
                                      </p:cBhvr>
                                      <p:to>
                                        <p:strVal val="visible"/>
                                      </p:to>
                                    </p:set>
                                    <p:animEffect transition="in" filter="fade">
                                      <p:cBhvr>
                                        <p:cTn id="29" dur="300"/>
                                        <p:tgtEl>
                                          <p:spTgt spid="11">
                                            <p:txEl>
                                              <p:pRg st="4" end="4"/>
                                            </p:txEl>
                                          </p:spTgt>
                                        </p:tgtEl>
                                      </p:cBhvr>
                                    </p:animEffect>
                                    <p:anim calcmode="lin" valueType="num">
                                      <p:cBhvr>
                                        <p:cTn id="30" dur="3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31" dur="300" fill="hold"/>
                                        <p:tgtEl>
                                          <p:spTgt spid="11">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1">
                                            <p:txEl>
                                              <p:pRg st="5" end="5"/>
                                            </p:txEl>
                                          </p:spTgt>
                                        </p:tgtEl>
                                        <p:attrNameLst>
                                          <p:attrName>style.visibility</p:attrName>
                                        </p:attrNameLst>
                                      </p:cBhvr>
                                      <p:to>
                                        <p:strVal val="visible"/>
                                      </p:to>
                                    </p:set>
                                    <p:animEffect transition="in" filter="fade">
                                      <p:cBhvr>
                                        <p:cTn id="34" dur="300"/>
                                        <p:tgtEl>
                                          <p:spTgt spid="11">
                                            <p:txEl>
                                              <p:pRg st="5" end="5"/>
                                            </p:txEl>
                                          </p:spTgt>
                                        </p:tgtEl>
                                      </p:cBhvr>
                                    </p:animEffect>
                                    <p:anim calcmode="lin" valueType="num">
                                      <p:cBhvr>
                                        <p:cTn id="35" dur="300" fill="hold"/>
                                        <p:tgtEl>
                                          <p:spTgt spid="11">
                                            <p:txEl>
                                              <p:pRg st="5" end="5"/>
                                            </p:txEl>
                                          </p:spTgt>
                                        </p:tgtEl>
                                        <p:attrNameLst>
                                          <p:attrName>ppt_x</p:attrName>
                                        </p:attrNameLst>
                                      </p:cBhvr>
                                      <p:tavLst>
                                        <p:tav tm="0">
                                          <p:val>
                                            <p:strVal val="#ppt_x"/>
                                          </p:val>
                                        </p:tav>
                                        <p:tav tm="100000">
                                          <p:val>
                                            <p:strVal val="#ppt_x"/>
                                          </p:val>
                                        </p:tav>
                                      </p:tavLst>
                                    </p:anim>
                                    <p:anim calcmode="lin" valueType="num">
                                      <p:cBhvr>
                                        <p:cTn id="36" dur="300" fill="hold"/>
                                        <p:tgtEl>
                                          <p:spTgt spid="11">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1">
                                            <p:txEl>
                                              <p:pRg st="6" end="6"/>
                                            </p:txEl>
                                          </p:spTgt>
                                        </p:tgtEl>
                                        <p:attrNameLst>
                                          <p:attrName>style.visibility</p:attrName>
                                        </p:attrNameLst>
                                      </p:cBhvr>
                                      <p:to>
                                        <p:strVal val="visible"/>
                                      </p:to>
                                    </p:set>
                                    <p:animEffect transition="in" filter="fade">
                                      <p:cBhvr>
                                        <p:cTn id="39" dur="300"/>
                                        <p:tgtEl>
                                          <p:spTgt spid="11">
                                            <p:txEl>
                                              <p:pRg st="6" end="6"/>
                                            </p:txEl>
                                          </p:spTgt>
                                        </p:tgtEl>
                                      </p:cBhvr>
                                    </p:animEffect>
                                    <p:anim calcmode="lin" valueType="num">
                                      <p:cBhvr>
                                        <p:cTn id="40" dur="300" fill="hold"/>
                                        <p:tgtEl>
                                          <p:spTgt spid="11">
                                            <p:txEl>
                                              <p:pRg st="6" end="6"/>
                                            </p:txEl>
                                          </p:spTgt>
                                        </p:tgtEl>
                                        <p:attrNameLst>
                                          <p:attrName>ppt_x</p:attrName>
                                        </p:attrNameLst>
                                      </p:cBhvr>
                                      <p:tavLst>
                                        <p:tav tm="0">
                                          <p:val>
                                            <p:strVal val="#ppt_x"/>
                                          </p:val>
                                        </p:tav>
                                        <p:tav tm="100000">
                                          <p:val>
                                            <p:strVal val="#ppt_x"/>
                                          </p:val>
                                        </p:tav>
                                      </p:tavLst>
                                    </p:anim>
                                    <p:anim calcmode="lin" valueType="num">
                                      <p:cBhvr>
                                        <p:cTn id="41" dur="300" fill="hold"/>
                                        <p:tgtEl>
                                          <p:spTgt spid="11">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1">
                                            <p:txEl>
                                              <p:pRg st="7" end="7"/>
                                            </p:txEl>
                                          </p:spTgt>
                                        </p:tgtEl>
                                        <p:attrNameLst>
                                          <p:attrName>style.visibility</p:attrName>
                                        </p:attrNameLst>
                                      </p:cBhvr>
                                      <p:to>
                                        <p:strVal val="visible"/>
                                      </p:to>
                                    </p:set>
                                    <p:animEffect transition="in" filter="fade">
                                      <p:cBhvr>
                                        <p:cTn id="44" dur="300"/>
                                        <p:tgtEl>
                                          <p:spTgt spid="11">
                                            <p:txEl>
                                              <p:pRg st="7" end="7"/>
                                            </p:txEl>
                                          </p:spTgt>
                                        </p:tgtEl>
                                      </p:cBhvr>
                                    </p:animEffect>
                                    <p:anim calcmode="lin" valueType="num">
                                      <p:cBhvr>
                                        <p:cTn id="45" dur="300" fill="hold"/>
                                        <p:tgtEl>
                                          <p:spTgt spid="11">
                                            <p:txEl>
                                              <p:pRg st="7" end="7"/>
                                            </p:txEl>
                                          </p:spTgt>
                                        </p:tgtEl>
                                        <p:attrNameLst>
                                          <p:attrName>ppt_x</p:attrName>
                                        </p:attrNameLst>
                                      </p:cBhvr>
                                      <p:tavLst>
                                        <p:tav tm="0">
                                          <p:val>
                                            <p:strVal val="#ppt_x"/>
                                          </p:val>
                                        </p:tav>
                                        <p:tav tm="100000">
                                          <p:val>
                                            <p:strVal val="#ppt_x"/>
                                          </p:val>
                                        </p:tav>
                                      </p:tavLst>
                                    </p:anim>
                                    <p:anim calcmode="lin" valueType="num">
                                      <p:cBhvr>
                                        <p:cTn id="46" dur="300" fill="hold"/>
                                        <p:tgtEl>
                                          <p:spTgt spid="11">
                                            <p:txEl>
                                              <p:pRg st="7" end="7"/>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1">
                                            <p:txEl>
                                              <p:pRg st="8" end="8"/>
                                            </p:txEl>
                                          </p:spTgt>
                                        </p:tgtEl>
                                        <p:attrNameLst>
                                          <p:attrName>style.visibility</p:attrName>
                                        </p:attrNameLst>
                                      </p:cBhvr>
                                      <p:to>
                                        <p:strVal val="visible"/>
                                      </p:to>
                                    </p:set>
                                    <p:animEffect transition="in" filter="fade">
                                      <p:cBhvr>
                                        <p:cTn id="49" dur="300"/>
                                        <p:tgtEl>
                                          <p:spTgt spid="11">
                                            <p:txEl>
                                              <p:pRg st="8" end="8"/>
                                            </p:txEl>
                                          </p:spTgt>
                                        </p:tgtEl>
                                      </p:cBhvr>
                                    </p:animEffect>
                                    <p:anim calcmode="lin" valueType="num">
                                      <p:cBhvr>
                                        <p:cTn id="50" dur="300" fill="hold"/>
                                        <p:tgtEl>
                                          <p:spTgt spid="11">
                                            <p:txEl>
                                              <p:pRg st="8" end="8"/>
                                            </p:txEl>
                                          </p:spTgt>
                                        </p:tgtEl>
                                        <p:attrNameLst>
                                          <p:attrName>ppt_x</p:attrName>
                                        </p:attrNameLst>
                                      </p:cBhvr>
                                      <p:tavLst>
                                        <p:tav tm="0">
                                          <p:val>
                                            <p:strVal val="#ppt_x"/>
                                          </p:val>
                                        </p:tav>
                                        <p:tav tm="100000">
                                          <p:val>
                                            <p:strVal val="#ppt_x"/>
                                          </p:val>
                                        </p:tav>
                                      </p:tavLst>
                                    </p:anim>
                                    <p:anim calcmode="lin" valueType="num">
                                      <p:cBhvr>
                                        <p:cTn id="51" dur="300" fill="hold"/>
                                        <p:tgtEl>
                                          <p:spTgt spid="11">
                                            <p:txEl>
                                              <p:pRg st="8" end="8"/>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1">
                                            <p:txEl>
                                              <p:pRg st="10" end="10"/>
                                            </p:txEl>
                                          </p:spTgt>
                                        </p:tgtEl>
                                        <p:attrNameLst>
                                          <p:attrName>style.visibility</p:attrName>
                                        </p:attrNameLst>
                                      </p:cBhvr>
                                      <p:to>
                                        <p:strVal val="visible"/>
                                      </p:to>
                                    </p:set>
                                    <p:animEffect transition="in" filter="fade">
                                      <p:cBhvr>
                                        <p:cTn id="54" dur="300"/>
                                        <p:tgtEl>
                                          <p:spTgt spid="11">
                                            <p:txEl>
                                              <p:pRg st="10" end="10"/>
                                            </p:txEl>
                                          </p:spTgt>
                                        </p:tgtEl>
                                      </p:cBhvr>
                                    </p:animEffect>
                                    <p:anim calcmode="lin" valueType="num">
                                      <p:cBhvr>
                                        <p:cTn id="55" dur="300" fill="hold"/>
                                        <p:tgtEl>
                                          <p:spTgt spid="11">
                                            <p:txEl>
                                              <p:pRg st="10" end="10"/>
                                            </p:txEl>
                                          </p:spTgt>
                                        </p:tgtEl>
                                        <p:attrNameLst>
                                          <p:attrName>ppt_x</p:attrName>
                                        </p:attrNameLst>
                                      </p:cBhvr>
                                      <p:tavLst>
                                        <p:tav tm="0">
                                          <p:val>
                                            <p:strVal val="#ppt_x"/>
                                          </p:val>
                                        </p:tav>
                                        <p:tav tm="100000">
                                          <p:val>
                                            <p:strVal val="#ppt_x"/>
                                          </p:val>
                                        </p:tav>
                                      </p:tavLst>
                                    </p:anim>
                                    <p:anim calcmode="lin" valueType="num">
                                      <p:cBhvr>
                                        <p:cTn id="56" dur="300" fill="hold"/>
                                        <p:tgtEl>
                                          <p:spTgt spid="11">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Группа 37"/>
          <p:cNvGrpSpPr>
            <a:grpSpLocks/>
          </p:cNvGrpSpPr>
          <p:nvPr/>
        </p:nvGrpSpPr>
        <p:grpSpPr bwMode="auto">
          <a:xfrm>
            <a:off x="141288" y="44450"/>
            <a:ext cx="2270125" cy="1482725"/>
            <a:chOff x="-468560" y="44624"/>
            <a:chExt cx="2269811" cy="1481855"/>
          </a:xfrm>
        </p:grpSpPr>
        <p:sp>
          <p:nvSpPr>
            <p:cNvPr id="15" name="Овал 14"/>
            <p:cNvSpPr/>
            <p:nvPr/>
          </p:nvSpPr>
          <p:spPr>
            <a:xfrm>
              <a:off x="-181263" y="116020"/>
              <a:ext cx="1676168" cy="1410459"/>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pic>
          <p:nvPicPr>
            <p:cNvPr id="16" name="Picture 30" descr="K:\NGUlogo1.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8560" y="44624"/>
              <a:ext cx="2269811" cy="1409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Rectangle 3"/>
          <p:cNvSpPr txBox="1">
            <a:spLocks noChangeArrowheads="1"/>
          </p:cNvSpPr>
          <p:nvPr/>
        </p:nvSpPr>
        <p:spPr bwMode="auto">
          <a:xfrm>
            <a:off x="0" y="1916832"/>
            <a:ext cx="8829749"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444500" eaLnBrk="0" hangingPunct="0">
              <a:tabLst>
                <a:tab pos="533400" algn="l"/>
              </a:tabLst>
              <a:defRPr>
                <a:solidFill>
                  <a:schemeClr val="tx1"/>
                </a:solidFill>
                <a:latin typeface="Arial" charset="0"/>
                <a:cs typeface="Arial" charset="0"/>
              </a:defRPr>
            </a:lvl1pPr>
            <a:lvl2pPr marL="742950" indent="-285750" eaLnBrk="0" hangingPunct="0">
              <a:tabLst>
                <a:tab pos="533400" algn="l"/>
              </a:tabLst>
              <a:defRPr>
                <a:solidFill>
                  <a:schemeClr val="tx1"/>
                </a:solidFill>
                <a:latin typeface="Arial" charset="0"/>
                <a:cs typeface="Arial" charset="0"/>
              </a:defRPr>
            </a:lvl2pPr>
            <a:lvl3pPr marL="1143000" indent="-228600" eaLnBrk="0" hangingPunct="0">
              <a:tabLst>
                <a:tab pos="533400" algn="l"/>
              </a:tabLst>
              <a:defRPr>
                <a:solidFill>
                  <a:schemeClr val="tx1"/>
                </a:solidFill>
                <a:latin typeface="Arial" charset="0"/>
                <a:cs typeface="Arial" charset="0"/>
              </a:defRPr>
            </a:lvl3pPr>
            <a:lvl4pPr marL="1600200" indent="-228600" eaLnBrk="0" hangingPunct="0">
              <a:tabLst>
                <a:tab pos="533400" algn="l"/>
              </a:tabLst>
              <a:defRPr>
                <a:solidFill>
                  <a:schemeClr val="tx1"/>
                </a:solidFill>
                <a:latin typeface="Arial" charset="0"/>
                <a:cs typeface="Arial" charset="0"/>
              </a:defRPr>
            </a:lvl4pPr>
            <a:lvl5pPr marL="2057400" indent="-228600" eaLnBrk="0" hangingPunct="0">
              <a:tabLst>
                <a:tab pos="533400"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533400"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533400"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533400"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533400" algn="l"/>
              </a:tabLst>
              <a:defRPr>
                <a:solidFill>
                  <a:schemeClr val="tx1"/>
                </a:solidFill>
                <a:latin typeface="Arial" charset="0"/>
                <a:cs typeface="Arial" charset="0"/>
              </a:defRPr>
            </a:lvl9pPr>
          </a:lstStyle>
          <a:p>
            <a:pPr indent="0" eaLnBrk="1" hangingPunct="1">
              <a:lnSpc>
                <a:spcPct val="80000"/>
              </a:lnSpc>
              <a:spcBef>
                <a:spcPct val="20000"/>
              </a:spcBef>
              <a:spcAft>
                <a:spcPts val="900"/>
              </a:spcAft>
              <a:buClr>
                <a:srgbClr val="C3260C"/>
              </a:buClr>
              <a:buSzPct val="80000"/>
              <a:tabLst>
                <a:tab pos="533400" algn="l"/>
                <a:tab pos="6183313" algn="l"/>
                <a:tab pos="6459538" algn="l"/>
              </a:tabLst>
            </a:pPr>
            <a:r>
              <a:rPr lang="en-US" sz="3200" b="1" dirty="0" smtClean="0">
                <a:solidFill>
                  <a:schemeClr val="bg2">
                    <a:lumMod val="10000"/>
                  </a:schemeClr>
                </a:solidFill>
                <a:effectLst>
                  <a:outerShdw blurRad="38100" dist="38100" dir="2700000" algn="tl">
                    <a:srgbClr val="000000">
                      <a:alpha val="43137"/>
                    </a:srgbClr>
                  </a:outerShdw>
                </a:effectLst>
                <a:latin typeface="Baskerville Old Face" pitchFamily="18" charset="0"/>
              </a:rPr>
              <a:t>M. </a:t>
            </a:r>
            <a:r>
              <a:rPr lang="en-US" sz="3200" b="1" dirty="0" err="1" smtClean="0">
                <a:solidFill>
                  <a:schemeClr val="bg2">
                    <a:lumMod val="10000"/>
                  </a:schemeClr>
                </a:solidFill>
                <a:effectLst>
                  <a:outerShdw blurRad="38100" dist="38100" dir="2700000" algn="tl">
                    <a:srgbClr val="000000">
                      <a:alpha val="43137"/>
                    </a:srgbClr>
                  </a:outerShdw>
                </a:effectLst>
                <a:latin typeface="Baskerville Old Face" pitchFamily="18" charset="0"/>
              </a:rPr>
              <a:t>Alexieiev</a:t>
            </a:r>
            <a:r>
              <a:rPr lang="en-US" sz="3200" b="1" dirty="0" smtClean="0">
                <a:solidFill>
                  <a:schemeClr val="bg2">
                    <a:lumMod val="10000"/>
                  </a:schemeClr>
                </a:solidFill>
                <a:effectLst>
                  <a:outerShdw blurRad="38100" dist="38100" dir="2700000" algn="tl">
                    <a:srgbClr val="000000">
                      <a:alpha val="43137"/>
                    </a:srgbClr>
                  </a:outerShdw>
                </a:effectLst>
                <a:latin typeface="Baskerville Old Face" pitchFamily="18" charset="0"/>
              </a:rPr>
              <a:t> used to be:</a:t>
            </a:r>
          </a:p>
          <a:p>
            <a:pPr marL="355600" indent="-355600" eaLnBrk="1" hangingPunct="1">
              <a:lnSpc>
                <a:spcPct val="80000"/>
              </a:lnSpc>
              <a:spcBef>
                <a:spcPct val="20000"/>
              </a:spcBef>
              <a:spcAft>
                <a:spcPts val="900"/>
              </a:spcAft>
              <a:buClr>
                <a:srgbClr val="C3260C"/>
              </a:buClr>
              <a:buSzPct val="80000"/>
              <a:buBlip>
                <a:blip r:embed="rId3"/>
              </a:buBlip>
              <a:tabLst>
                <a:tab pos="533400" algn="l"/>
                <a:tab pos="6183313" algn="l"/>
                <a:tab pos="6459538" algn="l"/>
              </a:tabLst>
            </a:pPr>
            <a:r>
              <a:rPr lang="en-US" sz="3200" b="1" dirty="0" smtClean="0">
                <a:solidFill>
                  <a:schemeClr val="bg2">
                    <a:lumMod val="10000"/>
                  </a:schemeClr>
                </a:solidFill>
                <a:effectLst>
                  <a:outerShdw blurRad="38100" dist="38100" dir="2700000" algn="tl">
                    <a:srgbClr val="000000">
                      <a:alpha val="43137"/>
                    </a:srgbClr>
                  </a:outerShdw>
                </a:effectLst>
                <a:latin typeface="Baskerville Old Face" pitchFamily="18" charset="0"/>
              </a:rPr>
              <a:t>member </a:t>
            </a:r>
            <a:r>
              <a:rPr lang="en-US" sz="3200" b="1" dirty="0">
                <a:solidFill>
                  <a:schemeClr val="bg2">
                    <a:lumMod val="10000"/>
                  </a:schemeClr>
                </a:solidFill>
                <a:effectLst>
                  <a:outerShdw blurRad="38100" dist="38100" dir="2700000" algn="tl">
                    <a:srgbClr val="000000">
                      <a:alpha val="43137"/>
                    </a:srgbClr>
                  </a:outerShdw>
                </a:effectLst>
                <a:latin typeface="Baskerville Old Face" pitchFamily="18" charset="0"/>
              </a:rPr>
              <a:t>of the council </a:t>
            </a:r>
            <a:r>
              <a:rPr lang="en-US" sz="3200" b="1" dirty="0" smtClean="0">
                <a:solidFill>
                  <a:schemeClr val="bg2">
                    <a:lumMod val="10000"/>
                  </a:schemeClr>
                </a:solidFill>
                <a:effectLst>
                  <a:outerShdw blurRad="38100" dist="38100" dir="2700000" algn="tl">
                    <a:srgbClr val="000000">
                      <a:alpha val="43137"/>
                    </a:srgbClr>
                  </a:outerShdw>
                </a:effectLst>
                <a:latin typeface="Baskerville Old Face" pitchFamily="18" charset="0"/>
              </a:rPr>
              <a:t/>
            </a:r>
            <a:br>
              <a:rPr lang="en-US" sz="3200" b="1" dirty="0" smtClean="0">
                <a:solidFill>
                  <a:schemeClr val="bg2">
                    <a:lumMod val="10000"/>
                  </a:schemeClr>
                </a:solidFill>
                <a:effectLst>
                  <a:outerShdw blurRad="38100" dist="38100" dir="2700000" algn="tl">
                    <a:srgbClr val="000000">
                      <a:alpha val="43137"/>
                    </a:srgbClr>
                  </a:outerShdw>
                </a:effectLst>
                <a:latin typeface="Baskerville Old Face" pitchFamily="18" charset="0"/>
              </a:rPr>
            </a:br>
            <a:r>
              <a:rPr lang="en-US" sz="3200" b="1" dirty="0" smtClean="0">
                <a:solidFill>
                  <a:schemeClr val="bg2">
                    <a:lumMod val="10000"/>
                  </a:schemeClr>
                </a:solidFill>
                <a:effectLst>
                  <a:outerShdw blurRad="38100" dist="38100" dir="2700000" algn="tl">
                    <a:srgbClr val="000000">
                      <a:alpha val="43137"/>
                    </a:srgbClr>
                  </a:outerShdw>
                </a:effectLst>
                <a:latin typeface="Baskerville Old Face" pitchFamily="18" charset="0"/>
              </a:rPr>
              <a:t>of experts in computer</a:t>
            </a:r>
            <a:br>
              <a:rPr lang="en-US" sz="3200" b="1" dirty="0" smtClean="0">
                <a:solidFill>
                  <a:schemeClr val="bg2">
                    <a:lumMod val="10000"/>
                  </a:schemeClr>
                </a:solidFill>
                <a:effectLst>
                  <a:outerShdw blurRad="38100" dist="38100" dir="2700000" algn="tl">
                    <a:srgbClr val="000000">
                      <a:alpha val="43137"/>
                    </a:srgbClr>
                  </a:outerShdw>
                </a:effectLst>
                <a:latin typeface="Baskerville Old Face" pitchFamily="18" charset="0"/>
              </a:rPr>
            </a:br>
            <a:r>
              <a:rPr lang="en-US" sz="3200" b="1" dirty="0" smtClean="0">
                <a:solidFill>
                  <a:schemeClr val="bg2">
                    <a:lumMod val="10000"/>
                  </a:schemeClr>
                </a:solidFill>
                <a:effectLst>
                  <a:outerShdw blurRad="38100" dist="38100" dir="2700000" algn="tl">
                    <a:srgbClr val="000000">
                      <a:alpha val="43137"/>
                    </a:srgbClr>
                  </a:outerShdw>
                </a:effectLst>
                <a:latin typeface="Baskerville Old Face" pitchFamily="18" charset="0"/>
              </a:rPr>
              <a:t>science and technologies</a:t>
            </a:r>
            <a:br>
              <a:rPr lang="en-US" sz="3200" b="1" dirty="0" smtClean="0">
                <a:solidFill>
                  <a:schemeClr val="bg2">
                    <a:lumMod val="10000"/>
                  </a:schemeClr>
                </a:solidFill>
                <a:effectLst>
                  <a:outerShdw blurRad="38100" dist="38100" dir="2700000" algn="tl">
                    <a:srgbClr val="000000">
                      <a:alpha val="43137"/>
                    </a:srgbClr>
                  </a:outerShdw>
                </a:effectLst>
                <a:latin typeface="Baskerville Old Face" pitchFamily="18" charset="0"/>
              </a:rPr>
            </a:br>
            <a:r>
              <a:rPr lang="en-US" sz="3200" b="1" dirty="0" smtClean="0">
                <a:solidFill>
                  <a:schemeClr val="bg2">
                    <a:lumMod val="10000"/>
                  </a:schemeClr>
                </a:solidFill>
                <a:effectLst>
                  <a:outerShdw blurRad="38100" dist="38100" dir="2700000" algn="tl">
                    <a:srgbClr val="000000">
                      <a:alpha val="43137"/>
                    </a:srgbClr>
                  </a:outerShdw>
                </a:effectLst>
                <a:latin typeface="Baskerville Old Face" pitchFamily="18" charset="0"/>
              </a:rPr>
              <a:t>sphere </a:t>
            </a:r>
            <a:r>
              <a:rPr lang="en-US" sz="3200" b="1" dirty="0">
                <a:solidFill>
                  <a:schemeClr val="bg2">
                    <a:lumMod val="10000"/>
                  </a:schemeClr>
                </a:solidFill>
                <a:effectLst>
                  <a:outerShdw blurRad="38100" dist="38100" dir="2700000" algn="tl">
                    <a:srgbClr val="000000">
                      <a:alpha val="43137"/>
                    </a:srgbClr>
                  </a:outerShdw>
                </a:effectLst>
                <a:latin typeface="Baskerville Old Face" pitchFamily="18" charset="0"/>
              </a:rPr>
              <a:t>of </a:t>
            </a:r>
            <a:r>
              <a:rPr lang="en-US" sz="3200" b="1" dirty="0" smtClean="0">
                <a:solidFill>
                  <a:schemeClr val="bg2">
                    <a:lumMod val="10000"/>
                  </a:schemeClr>
                </a:solidFill>
                <a:effectLst>
                  <a:outerShdw blurRad="38100" dist="38100" dir="2700000" algn="tl">
                    <a:srgbClr val="000000">
                      <a:alpha val="43137"/>
                    </a:srgbClr>
                  </a:outerShdw>
                </a:effectLst>
                <a:latin typeface="Baskerville Old Face" pitchFamily="18" charset="0"/>
              </a:rPr>
              <a:t>State</a:t>
            </a:r>
            <a:br>
              <a:rPr lang="en-US" sz="3200" b="1" dirty="0" smtClean="0">
                <a:solidFill>
                  <a:schemeClr val="bg2">
                    <a:lumMod val="10000"/>
                  </a:schemeClr>
                </a:solidFill>
                <a:effectLst>
                  <a:outerShdw blurRad="38100" dist="38100" dir="2700000" algn="tl">
                    <a:srgbClr val="000000">
                      <a:alpha val="43137"/>
                    </a:srgbClr>
                  </a:outerShdw>
                </a:effectLst>
                <a:latin typeface="Baskerville Old Face" pitchFamily="18" charset="0"/>
              </a:rPr>
            </a:br>
            <a:r>
              <a:rPr lang="en-US" sz="3200" b="1" dirty="0" smtClean="0">
                <a:solidFill>
                  <a:schemeClr val="bg2">
                    <a:lumMod val="10000"/>
                  </a:schemeClr>
                </a:solidFill>
                <a:effectLst>
                  <a:outerShdw blurRad="38100" dist="38100" dir="2700000" algn="tl">
                    <a:srgbClr val="000000">
                      <a:alpha val="43137"/>
                    </a:srgbClr>
                  </a:outerShdw>
                </a:effectLst>
                <a:latin typeface="Baskerville Old Face" pitchFamily="18" charset="0"/>
              </a:rPr>
              <a:t>Certification Commission</a:t>
            </a:r>
            <a:br>
              <a:rPr lang="en-US" sz="3200" b="1" dirty="0" smtClean="0">
                <a:solidFill>
                  <a:schemeClr val="bg2">
                    <a:lumMod val="10000"/>
                  </a:schemeClr>
                </a:solidFill>
                <a:effectLst>
                  <a:outerShdw blurRad="38100" dist="38100" dir="2700000" algn="tl">
                    <a:srgbClr val="000000">
                      <a:alpha val="43137"/>
                    </a:srgbClr>
                  </a:outerShdw>
                </a:effectLst>
                <a:latin typeface="Baskerville Old Face" pitchFamily="18" charset="0"/>
              </a:rPr>
            </a:br>
            <a:r>
              <a:rPr lang="en-US" sz="3200" b="1" dirty="0" smtClean="0">
                <a:solidFill>
                  <a:schemeClr val="bg2">
                    <a:lumMod val="10000"/>
                  </a:schemeClr>
                </a:solidFill>
                <a:effectLst>
                  <a:outerShdw blurRad="38100" dist="38100" dir="2700000" algn="tl">
                    <a:srgbClr val="000000">
                      <a:alpha val="43137"/>
                    </a:srgbClr>
                  </a:outerShdw>
                </a:effectLst>
                <a:latin typeface="Baskerville Old Face" pitchFamily="18" charset="0"/>
              </a:rPr>
              <a:t>of Ukraine.</a:t>
            </a:r>
            <a:endParaRPr lang="ru-RU" sz="3200" b="1" dirty="0">
              <a:solidFill>
                <a:schemeClr val="bg2">
                  <a:lumMod val="10000"/>
                </a:schemeClr>
              </a:solidFill>
              <a:effectLst>
                <a:outerShdw blurRad="38100" dist="38100" dir="2700000" algn="tl">
                  <a:srgbClr val="000000">
                    <a:alpha val="43137"/>
                  </a:srgbClr>
                </a:outerShdw>
              </a:effectLst>
              <a:latin typeface="Baskerville Old Face" pitchFamily="18" charset="0"/>
            </a:endParaRPr>
          </a:p>
          <a:p>
            <a:pPr marL="355600" indent="-355600" eaLnBrk="1" hangingPunct="1">
              <a:lnSpc>
                <a:spcPct val="80000"/>
              </a:lnSpc>
              <a:spcBef>
                <a:spcPct val="20000"/>
              </a:spcBef>
              <a:spcAft>
                <a:spcPts val="900"/>
              </a:spcAft>
              <a:buClr>
                <a:srgbClr val="C3260C"/>
              </a:buClr>
              <a:buSzPct val="80000"/>
              <a:buBlip>
                <a:blip r:embed="rId3"/>
              </a:buBlip>
              <a:tabLst>
                <a:tab pos="533400" algn="l"/>
                <a:tab pos="6183313" algn="l"/>
                <a:tab pos="6459538" algn="l"/>
              </a:tabLst>
            </a:pPr>
            <a:r>
              <a:rPr lang="en-US" sz="3200" b="1" dirty="0" smtClean="0">
                <a:solidFill>
                  <a:schemeClr val="bg2">
                    <a:lumMod val="10000"/>
                  </a:schemeClr>
                </a:solidFill>
                <a:effectLst>
                  <a:outerShdw blurRad="38100" dist="38100" dir="2700000" algn="tl">
                    <a:srgbClr val="000000">
                      <a:alpha val="43137"/>
                    </a:srgbClr>
                  </a:outerShdw>
                </a:effectLst>
                <a:latin typeface="Baskerville Old Face" pitchFamily="18" charset="0"/>
              </a:rPr>
              <a:t>member </a:t>
            </a:r>
            <a:r>
              <a:rPr lang="en-US" sz="3200" b="1" dirty="0">
                <a:solidFill>
                  <a:schemeClr val="bg2">
                    <a:lumMod val="10000"/>
                  </a:schemeClr>
                </a:solidFill>
                <a:effectLst>
                  <a:outerShdw blurRad="38100" dist="38100" dir="2700000" algn="tl">
                    <a:srgbClr val="000000">
                      <a:alpha val="43137"/>
                    </a:srgbClr>
                  </a:outerShdw>
                </a:effectLst>
                <a:latin typeface="Baskerville Old Face" pitchFamily="18" charset="0"/>
              </a:rPr>
              <a:t>of the </a:t>
            </a:r>
            <a:r>
              <a:rPr lang="en-US" sz="3200" b="1" dirty="0" smtClean="0">
                <a:solidFill>
                  <a:schemeClr val="bg2">
                    <a:lumMod val="10000"/>
                  </a:schemeClr>
                </a:solidFill>
                <a:effectLst>
                  <a:outerShdw blurRad="38100" dist="38100" dir="2700000" algn="tl">
                    <a:srgbClr val="000000">
                      <a:alpha val="43137"/>
                    </a:srgbClr>
                  </a:outerShdw>
                </a:effectLst>
                <a:latin typeface="Baskerville Old Face" pitchFamily="18" charset="0"/>
              </a:rPr>
              <a:t>methodological commission by Ministry of science and education </a:t>
            </a:r>
            <a:r>
              <a:rPr lang="en-US" sz="3200" b="1" dirty="0">
                <a:solidFill>
                  <a:schemeClr val="bg2">
                    <a:lumMod val="10000"/>
                  </a:schemeClr>
                </a:solidFill>
                <a:effectLst>
                  <a:outerShdw blurRad="38100" dist="38100" dir="2700000" algn="tl">
                    <a:srgbClr val="000000">
                      <a:alpha val="43137"/>
                    </a:srgbClr>
                  </a:outerShdw>
                </a:effectLst>
                <a:latin typeface="Baskerville Old Face" pitchFamily="18" charset="0"/>
              </a:rPr>
              <a:t>in informatics and computer </a:t>
            </a:r>
            <a:r>
              <a:rPr lang="en-US" sz="3200" b="1" dirty="0" smtClean="0">
                <a:solidFill>
                  <a:schemeClr val="bg2">
                    <a:lumMod val="10000"/>
                  </a:schemeClr>
                </a:solidFill>
                <a:effectLst>
                  <a:outerShdw blurRad="38100" dist="38100" dir="2700000" algn="tl">
                    <a:srgbClr val="000000">
                      <a:alpha val="43137"/>
                    </a:srgbClr>
                  </a:outerShdw>
                </a:effectLst>
                <a:latin typeface="Baskerville Old Face" pitchFamily="18" charset="0"/>
              </a:rPr>
              <a:t>engineering sphere.</a:t>
            </a:r>
            <a:endParaRPr lang="ru-RU" sz="3200" b="1" dirty="0">
              <a:solidFill>
                <a:schemeClr val="bg2">
                  <a:lumMod val="10000"/>
                </a:schemeClr>
              </a:solidFill>
              <a:effectLst>
                <a:outerShdw blurRad="38100" dist="38100" dir="2700000" algn="tl">
                  <a:srgbClr val="000000">
                    <a:alpha val="43137"/>
                  </a:srgbClr>
                </a:outerShdw>
              </a:effectLst>
              <a:latin typeface="Baskerville Old Face" pitchFamily="18" charset="0"/>
            </a:endParaRPr>
          </a:p>
        </p:txBody>
      </p:sp>
      <p:pic>
        <p:nvPicPr>
          <p:cNvPr id="3074" name="Picture 2" descr="C:\Users\Aceer\Desktop\phot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016" y="1124744"/>
            <a:ext cx="4185741" cy="33123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8" name="TextBox 31"/>
          <p:cNvSpPr txBox="1">
            <a:spLocks noChangeArrowheads="1"/>
          </p:cNvSpPr>
          <p:nvPr/>
        </p:nvSpPr>
        <p:spPr bwMode="auto">
          <a:xfrm>
            <a:off x="1908174" y="44450"/>
            <a:ext cx="669627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449263" indent="-449263" eaLnBrk="1" hangingPunct="1">
              <a:defRPr/>
            </a:pPr>
            <a:r>
              <a:rPr lang="en-US" sz="3200" dirty="0" smtClean="0">
                <a:solidFill>
                  <a:schemeClr val="tx2">
                    <a:lumMod val="75000"/>
                  </a:schemeClr>
                </a:solidFill>
              </a:rPr>
              <a:t>Taking part in formulation of the government standards of higher education</a:t>
            </a:r>
            <a:endParaRPr lang="uk-UA" sz="3200" dirty="0">
              <a:solidFill>
                <a:schemeClr val="tx2">
                  <a:lumMod val="75000"/>
                </a:schemeClr>
              </a:solidFill>
            </a:endParaRPr>
          </a:p>
        </p:txBody>
      </p:sp>
    </p:spTree>
    <p:extLst>
      <p:ext uri="{BB962C8B-B14F-4D97-AF65-F5344CB8AC3E}">
        <p14:creationId xmlns:p14="http://schemas.microsoft.com/office/powerpoint/2010/main" val="1901975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with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edge">
                                      <p:cBhvr>
                                        <p:cTn id="7" dur="1000"/>
                                        <p:tgtEl>
                                          <p:spTgt spid="3074"/>
                                        </p:tgtEl>
                                      </p:cBhvr>
                                    </p:animEffect>
                                  </p:childTnLst>
                                </p:cTn>
                              </p:par>
                              <p:par>
                                <p:cTn id="8" presetID="42" presetClass="entr" presetSubtype="0" fill="hold"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1000"/>
                                        <p:tgtEl>
                                          <p:spTgt spid="7">
                                            <p:txEl>
                                              <p:pRg st="0" end="0"/>
                                            </p:txEl>
                                          </p:spTgt>
                                        </p:tgtEl>
                                      </p:cBhvr>
                                    </p:animEffect>
                                    <p:anim calcmode="lin" valueType="num">
                                      <p:cBhvr>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1000"/>
                                        <p:tgtEl>
                                          <p:spTgt spid="7">
                                            <p:txEl>
                                              <p:pRg st="1" end="1"/>
                                            </p:txEl>
                                          </p:spTgt>
                                        </p:tgtEl>
                                      </p:cBhvr>
                                    </p:animEffect>
                                    <p:anim calcmode="lin" valueType="num">
                                      <p:cBhvr>
                                        <p:cTn id="17"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42" presetClass="entr" presetSubtype="0" fill="hold" nodeType="after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fade">
                                      <p:cBhvr>
                                        <p:cTn id="22" dur="1000"/>
                                        <p:tgtEl>
                                          <p:spTgt spid="7">
                                            <p:txEl>
                                              <p:pRg st="2" end="2"/>
                                            </p:txEl>
                                          </p:spTgt>
                                        </p:tgtEl>
                                      </p:cBhvr>
                                    </p:animEffect>
                                    <p:anim calcmode="lin" valueType="num">
                                      <p:cBhvr>
                                        <p:cTn id="23"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31"/>
          <p:cNvSpPr txBox="1">
            <a:spLocks noChangeArrowheads="1"/>
          </p:cNvSpPr>
          <p:nvPr/>
        </p:nvSpPr>
        <p:spPr bwMode="auto">
          <a:xfrm>
            <a:off x="2136620" y="44450"/>
            <a:ext cx="646782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449263" indent="-449263" eaLnBrk="1" hangingPunct="1">
              <a:defRPr/>
            </a:pPr>
            <a:r>
              <a:rPr lang="en-US" sz="3600" dirty="0" smtClean="0">
                <a:solidFill>
                  <a:schemeClr val="tx1">
                    <a:lumMod val="50000"/>
                  </a:schemeClr>
                </a:solidFill>
              </a:rPr>
              <a:t>Involving employers</a:t>
            </a:r>
            <a:endParaRPr lang="uk-UA" sz="3600" dirty="0">
              <a:solidFill>
                <a:schemeClr val="tx1">
                  <a:lumMod val="50000"/>
                </a:schemeClr>
              </a:solidFill>
            </a:endParaRPr>
          </a:p>
        </p:txBody>
      </p:sp>
      <p:sp>
        <p:nvSpPr>
          <p:cNvPr id="8" name="TextBox 31"/>
          <p:cNvSpPr txBox="1">
            <a:spLocks noChangeArrowheads="1"/>
          </p:cNvSpPr>
          <p:nvPr/>
        </p:nvSpPr>
        <p:spPr bwMode="auto">
          <a:xfrm rot="16200000">
            <a:off x="-1470821" y="3386562"/>
            <a:ext cx="5229199"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US" sz="2400" dirty="0" smtClean="0">
                <a:solidFill>
                  <a:schemeClr val="tx1">
                    <a:lumMod val="50000"/>
                  </a:schemeClr>
                </a:solidFill>
              </a:rPr>
              <a:t>NMU team cooperated</a:t>
            </a:r>
            <a:br>
              <a:rPr lang="en-US" sz="2400" dirty="0" smtClean="0">
                <a:solidFill>
                  <a:schemeClr val="tx1">
                    <a:lumMod val="50000"/>
                  </a:schemeClr>
                </a:solidFill>
              </a:rPr>
            </a:br>
            <a:r>
              <a:rPr lang="en-US" sz="2400" dirty="0" smtClean="0">
                <a:solidFill>
                  <a:schemeClr val="tx1">
                    <a:lumMod val="50000"/>
                  </a:schemeClr>
                </a:solidFill>
              </a:rPr>
              <a:t>with more than 30 largest labor stakeholders of the INARM project of Dnipropetrovsk region.</a:t>
            </a:r>
            <a:endParaRPr lang="uk-UA" sz="2400" dirty="0">
              <a:solidFill>
                <a:schemeClr val="tx1">
                  <a:lumMod val="50000"/>
                </a:schemeClr>
              </a:solidFill>
            </a:endParaRPr>
          </a:p>
        </p:txBody>
      </p:sp>
      <p:pic>
        <p:nvPicPr>
          <p:cNvPr id="9" name="Picture 30" descr="K:\NGUlogo1.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504" y="70826"/>
            <a:ext cx="2270125" cy="1410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4963" r="31452" b="19188"/>
          <a:stretch/>
        </p:blipFill>
        <p:spPr bwMode="auto">
          <a:xfrm>
            <a:off x="2136620" y="901860"/>
            <a:ext cx="6971884" cy="5911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5966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31"/>
          <p:cNvSpPr txBox="1">
            <a:spLocks noChangeArrowheads="1"/>
          </p:cNvSpPr>
          <p:nvPr/>
        </p:nvSpPr>
        <p:spPr bwMode="auto">
          <a:xfrm>
            <a:off x="2168892" y="483775"/>
            <a:ext cx="669627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449263" indent="-449263" eaLnBrk="1" hangingPunct="1">
              <a:defRPr/>
            </a:pPr>
            <a:r>
              <a:rPr lang="en-US" sz="3200" dirty="0" smtClean="0">
                <a:solidFill>
                  <a:schemeClr val="tx1">
                    <a:lumMod val="50000"/>
                  </a:schemeClr>
                </a:solidFill>
              </a:rPr>
              <a:t>Round tables with representatives </a:t>
            </a:r>
            <a:r>
              <a:rPr lang="en-US" sz="3200" dirty="0">
                <a:solidFill>
                  <a:schemeClr val="tx1">
                    <a:lumMod val="50000"/>
                  </a:schemeClr>
                </a:solidFill>
              </a:rPr>
              <a:t>of the professional </a:t>
            </a:r>
            <a:r>
              <a:rPr lang="en-US" sz="3200" dirty="0" smtClean="0">
                <a:solidFill>
                  <a:schemeClr val="tx1">
                    <a:lumMod val="50000"/>
                  </a:schemeClr>
                </a:solidFill>
              </a:rPr>
              <a:t>market:</a:t>
            </a:r>
            <a:endParaRPr lang="uk-UA" sz="3200" dirty="0">
              <a:solidFill>
                <a:schemeClr val="tx1">
                  <a:lumMod val="50000"/>
                </a:schemeClr>
              </a:solidFill>
            </a:endParaRPr>
          </a:p>
        </p:txBody>
      </p:sp>
      <p:pic>
        <p:nvPicPr>
          <p:cNvPr id="9" name="Picture 30" descr="K:\NGUlogo1.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504" y="70826"/>
            <a:ext cx="2270125" cy="1410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Таблица 2"/>
          <p:cNvGraphicFramePr>
            <a:graphicFrameLocks noGrp="1"/>
          </p:cNvGraphicFramePr>
          <p:nvPr>
            <p:extLst>
              <p:ext uri="{D42A27DB-BD31-4B8C-83A1-F6EECF244321}">
                <p14:modId xmlns:p14="http://schemas.microsoft.com/office/powerpoint/2010/main" val="2180355402"/>
              </p:ext>
            </p:extLst>
          </p:nvPr>
        </p:nvGraphicFramePr>
        <p:xfrm>
          <a:off x="0" y="1700808"/>
          <a:ext cx="9144000" cy="5157191"/>
        </p:xfrm>
        <a:graphic>
          <a:graphicData uri="http://schemas.openxmlformats.org/drawingml/2006/table">
            <a:tbl>
              <a:tblPr firstRow="1" firstCol="1" bandRow="1">
                <a:tableStyleId>{21E4AEA4-8DFA-4A89-87EB-49C32662AFE0}</a:tableStyleId>
              </a:tblPr>
              <a:tblGrid>
                <a:gridCol w="2666509">
                  <a:extLst>
                    <a:ext uri="{9D8B030D-6E8A-4147-A177-3AD203B41FA5}">
                      <a16:colId xmlns:a16="http://schemas.microsoft.com/office/drawing/2014/main" val="20000"/>
                    </a:ext>
                  </a:extLst>
                </a:gridCol>
                <a:gridCol w="6477491">
                  <a:extLst>
                    <a:ext uri="{9D8B030D-6E8A-4147-A177-3AD203B41FA5}">
                      <a16:colId xmlns:a16="http://schemas.microsoft.com/office/drawing/2014/main" val="20001"/>
                    </a:ext>
                  </a:extLst>
                </a:gridCol>
              </a:tblGrid>
              <a:tr h="440576">
                <a:tc>
                  <a:txBody>
                    <a:bodyPr/>
                    <a:lstStyle/>
                    <a:p>
                      <a:pPr marL="0" indent="0" algn="l">
                        <a:lnSpc>
                          <a:spcPct val="100000"/>
                        </a:lnSpc>
                        <a:spcAft>
                          <a:spcPts val="0"/>
                        </a:spcAft>
                      </a:pPr>
                      <a:r>
                        <a:rPr lang="en-US" sz="1600" noProof="0" dirty="0" smtClean="0">
                          <a:effectLst/>
                        </a:rPr>
                        <a:t>Company</a:t>
                      </a:r>
                      <a:endParaRPr lang="en-US" sz="2400" noProof="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0" marR="95250" marT="95250" marB="95250"/>
                </a:tc>
                <a:tc>
                  <a:txBody>
                    <a:bodyPr/>
                    <a:lstStyle/>
                    <a:p>
                      <a:pPr marL="79375" indent="-79375" algn="just">
                        <a:lnSpc>
                          <a:spcPct val="100000"/>
                        </a:lnSpc>
                        <a:spcAft>
                          <a:spcPts val="0"/>
                        </a:spcAft>
                      </a:pPr>
                      <a:r>
                        <a:rPr lang="en-US" sz="1100" noProof="0" dirty="0" smtClean="0">
                          <a:effectLst/>
                        </a:rPr>
                        <a:t>Discussed topics, spheres of knowledge, learning outcomes concerning particular technologies.</a:t>
                      </a:r>
                      <a:endParaRPr lang="en-US" sz="1100" noProof="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0" marR="95250" marT="95250" marB="95250" anchor="ctr"/>
                </a:tc>
                <a:extLst>
                  <a:ext uri="{0D108BD9-81ED-4DB2-BD59-A6C34878D82A}">
                    <a16:rowId xmlns:a16="http://schemas.microsoft.com/office/drawing/2014/main" val="10000"/>
                  </a:ext>
                </a:extLst>
              </a:tr>
              <a:tr h="541979">
                <a:tc>
                  <a:txBody>
                    <a:bodyPr/>
                    <a:lstStyle/>
                    <a:p>
                      <a:pPr algn="l">
                        <a:lnSpc>
                          <a:spcPct val="80000"/>
                        </a:lnSpc>
                      </a:pPr>
                      <a:r>
                        <a:rPr lang="en-US" sz="1400" u="sng" noProof="0" dirty="0" err="1" smtClean="0">
                          <a:effectLst/>
                          <a:hlinkClick r:id="rId3"/>
                        </a:rPr>
                        <a:t>Anadea</a:t>
                      </a:r>
                      <a:r>
                        <a:rPr lang="en-US" sz="1400" u="sng" noProof="0" dirty="0" smtClean="0">
                          <a:effectLst/>
                          <a:hlinkClick r:id="rId3"/>
                        </a:rPr>
                        <a:t> Inc.</a:t>
                      </a:r>
                      <a:r>
                        <a:rPr lang="en-US" sz="2400" noProof="0" dirty="0" smtClean="0">
                          <a:effectLst/>
                        </a:rPr>
                        <a:t> </a:t>
                      </a:r>
                      <a:endParaRPr lang="en-US" sz="3200" noProof="0" dirty="0"/>
                    </a:p>
                  </a:txBody>
                  <a:tcPr marL="95250" marR="95250" marT="95250" marB="95250"/>
                </a:tc>
                <a:tc>
                  <a:txBody>
                    <a:bodyPr/>
                    <a:lstStyle/>
                    <a:p>
                      <a:pPr marL="79375" indent="-79375" algn="just">
                        <a:lnSpc>
                          <a:spcPct val="100000"/>
                        </a:lnSpc>
                        <a:spcAft>
                          <a:spcPts val="0"/>
                        </a:spcAft>
                      </a:pPr>
                      <a:r>
                        <a:rPr lang="en-US" sz="1100" noProof="0" dirty="0" smtClean="0">
                          <a:effectLst/>
                        </a:rPr>
                        <a:t>Web frontend, mobile programming. Particularly: Android, iOS, Java, Scala, </a:t>
                      </a:r>
                      <a:r>
                        <a:rPr lang="en-US" sz="1100" noProof="0" dirty="0" err="1" smtClean="0">
                          <a:effectLst/>
                        </a:rPr>
                        <a:t>Clojure</a:t>
                      </a:r>
                      <a:r>
                        <a:rPr lang="en-US" sz="1100" noProof="0" dirty="0" smtClean="0">
                          <a:effectLst/>
                        </a:rPr>
                        <a:t>, Ruby, Ruby on Rails, Ruby, </a:t>
                      </a:r>
                      <a:r>
                        <a:rPr lang="en-US" sz="1100" noProof="0" dirty="0" err="1" smtClean="0">
                          <a:effectLst/>
                        </a:rPr>
                        <a:t>Javascript</a:t>
                      </a:r>
                      <a:r>
                        <a:rPr lang="en-US" sz="1100" noProof="0" dirty="0" smtClean="0">
                          <a:effectLst/>
                        </a:rPr>
                        <a:t>, HTML5, Motion.</a:t>
                      </a:r>
                      <a:endParaRPr lang="en-US" sz="1100" noProof="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0" marR="95250" marT="95250" marB="95250"/>
                </a:tc>
                <a:extLst>
                  <a:ext uri="{0D108BD9-81ED-4DB2-BD59-A6C34878D82A}">
                    <a16:rowId xmlns:a16="http://schemas.microsoft.com/office/drawing/2014/main" val="10001"/>
                  </a:ext>
                </a:extLst>
              </a:tr>
              <a:tr h="714784">
                <a:tc>
                  <a:txBody>
                    <a:bodyPr/>
                    <a:lstStyle/>
                    <a:p>
                      <a:pPr algn="l">
                        <a:lnSpc>
                          <a:spcPct val="80000"/>
                        </a:lnSpc>
                      </a:pPr>
                      <a:r>
                        <a:rPr lang="en-US" sz="1400" u="sng" noProof="0" dirty="0" err="1" smtClean="0">
                          <a:effectLst/>
                          <a:hlinkClick r:id="rId4"/>
                        </a:rPr>
                        <a:t>Apriorit</a:t>
                      </a:r>
                      <a:r>
                        <a:rPr lang="en-US" sz="1400" noProof="0" dirty="0" smtClean="0">
                          <a:effectLst/>
                        </a:rPr>
                        <a:t> – </a:t>
                      </a:r>
                      <a:r>
                        <a:rPr lang="en-US" sz="1200" noProof="0" dirty="0" smtClean="0">
                          <a:effectLst/>
                        </a:rPr>
                        <a:t>Ukrainian outsourcing and product company </a:t>
                      </a:r>
                      <a:endParaRPr lang="en-US" sz="1200" noProof="0" dirty="0"/>
                    </a:p>
                  </a:txBody>
                  <a:tcPr marL="95250" marR="95250" marT="95250" marB="95250"/>
                </a:tc>
                <a:tc>
                  <a:txBody>
                    <a:bodyPr/>
                    <a:lstStyle/>
                    <a:p>
                      <a:pPr marL="79375" indent="-79375" algn="just">
                        <a:lnSpc>
                          <a:spcPct val="100000"/>
                        </a:lnSpc>
                        <a:spcAft>
                          <a:spcPts val="0"/>
                        </a:spcAft>
                      </a:pPr>
                      <a:r>
                        <a:rPr lang="en-US" sz="1100" noProof="0" dirty="0" smtClean="0">
                          <a:effectLst/>
                        </a:rPr>
                        <a:t>Corporate safety, security and data analysis, virtualization and cloud computing, system of low-level decisions. Particularly: programming under Win32, Linux and Mac, as well as mobile OS-iOS, Android, Windows Phone.</a:t>
                      </a:r>
                      <a:endParaRPr lang="en-US" sz="1100" noProof="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0" marR="95250" marT="95250" marB="95250"/>
                </a:tc>
                <a:extLst>
                  <a:ext uri="{0D108BD9-81ED-4DB2-BD59-A6C34878D82A}">
                    <a16:rowId xmlns:a16="http://schemas.microsoft.com/office/drawing/2014/main" val="10002"/>
                  </a:ext>
                </a:extLst>
              </a:tr>
              <a:tr h="714784">
                <a:tc>
                  <a:txBody>
                    <a:bodyPr/>
                    <a:lstStyle/>
                    <a:p>
                      <a:pPr algn="l">
                        <a:lnSpc>
                          <a:spcPct val="80000"/>
                        </a:lnSpc>
                      </a:pPr>
                      <a:r>
                        <a:rPr lang="en-US" sz="1400" u="sng" noProof="0" dirty="0" err="1" smtClean="0">
                          <a:effectLst/>
                          <a:hlinkClick r:id="rId5"/>
                        </a:rPr>
                        <a:t>Aquasoft</a:t>
                      </a:r>
                      <a:r>
                        <a:rPr lang="en-US" sz="1400" noProof="0" dirty="0" smtClean="0">
                          <a:effectLst/>
                        </a:rPr>
                        <a:t>  – </a:t>
                      </a:r>
                      <a:r>
                        <a:rPr lang="en-US" sz="1200" noProof="0" dirty="0" smtClean="0">
                          <a:effectLst/>
                        </a:rPr>
                        <a:t>Ukrainian outsourcing company </a:t>
                      </a:r>
                      <a:endParaRPr lang="en-US" sz="2800" noProof="0" dirty="0"/>
                    </a:p>
                  </a:txBody>
                  <a:tcPr marL="95250" marR="95250" marT="95250" marB="95250"/>
                </a:tc>
                <a:tc>
                  <a:txBody>
                    <a:bodyPr/>
                    <a:lstStyle/>
                    <a:p>
                      <a:pPr marL="79375" indent="-79375" algn="just">
                        <a:lnSpc>
                          <a:spcPct val="100000"/>
                        </a:lnSpc>
                        <a:spcAft>
                          <a:spcPts val="0"/>
                        </a:spcAft>
                      </a:pPr>
                      <a:r>
                        <a:rPr lang="en-US" sz="1100" noProof="0" dirty="0" smtClean="0">
                          <a:effectLst/>
                        </a:rPr>
                        <a:t>CAD, CAE, CAM, PDM and PLM applications.  Math. modeling, analytic geometry, 2D and 3D graphics, high-performance and parallel computing, engineering data management system of industrial products and engineering constructions.</a:t>
                      </a:r>
                      <a:endParaRPr lang="en-US" sz="1100" noProof="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0" marR="95250" marT="95250" marB="95250"/>
                </a:tc>
                <a:extLst>
                  <a:ext uri="{0D108BD9-81ED-4DB2-BD59-A6C34878D82A}">
                    <a16:rowId xmlns:a16="http://schemas.microsoft.com/office/drawing/2014/main" val="10003"/>
                  </a:ext>
                </a:extLst>
              </a:tr>
              <a:tr h="628250">
                <a:tc>
                  <a:txBody>
                    <a:bodyPr/>
                    <a:lstStyle/>
                    <a:p>
                      <a:pPr algn="l">
                        <a:lnSpc>
                          <a:spcPct val="80000"/>
                        </a:lnSpc>
                      </a:pPr>
                      <a:r>
                        <a:rPr lang="en-US" sz="1400" u="sng" noProof="0" dirty="0" smtClean="0">
                          <a:effectLst/>
                          <a:hlinkClick r:id="rId6"/>
                        </a:rPr>
                        <a:t>Archer Software</a:t>
                      </a:r>
                      <a:r>
                        <a:rPr lang="en-US" sz="1400" noProof="0" dirty="0" smtClean="0">
                          <a:effectLst/>
                        </a:rPr>
                        <a:t>  – </a:t>
                      </a:r>
                      <a:r>
                        <a:rPr lang="en-US" sz="1200" noProof="0" dirty="0" smtClean="0">
                          <a:effectLst/>
                        </a:rPr>
                        <a:t>American outsourcing company</a:t>
                      </a:r>
                      <a:r>
                        <a:rPr lang="en-US" sz="2000" noProof="0" dirty="0" smtClean="0">
                          <a:effectLst/>
                        </a:rPr>
                        <a:t> </a:t>
                      </a:r>
                      <a:endParaRPr lang="en-US" sz="2800" noProof="0" dirty="0"/>
                    </a:p>
                  </a:txBody>
                  <a:tcPr marL="95250" marR="95250" marT="95250" marB="95250"/>
                </a:tc>
                <a:tc>
                  <a:txBody>
                    <a:bodyPr/>
                    <a:lstStyle/>
                    <a:p>
                      <a:pPr marL="79375" indent="-79375" algn="just">
                        <a:lnSpc>
                          <a:spcPct val="100000"/>
                        </a:lnSpc>
                        <a:spcAft>
                          <a:spcPts val="0"/>
                        </a:spcAft>
                      </a:pPr>
                      <a:r>
                        <a:rPr lang="en-US" sz="1100" noProof="0" dirty="0" smtClean="0">
                          <a:effectLst/>
                        </a:rPr>
                        <a:t>Programmers working with Drupal, jQuery, Sinatra, iOS, .NET, Java, Rails, Android, MongoDB, NGINX.</a:t>
                      </a:r>
                      <a:endParaRPr lang="en-US" sz="1100" noProof="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0" marR="95250" marT="95250" marB="95250"/>
                </a:tc>
                <a:extLst>
                  <a:ext uri="{0D108BD9-81ED-4DB2-BD59-A6C34878D82A}">
                    <a16:rowId xmlns:a16="http://schemas.microsoft.com/office/drawing/2014/main" val="10004"/>
                  </a:ext>
                </a:extLst>
              </a:tr>
              <a:tr h="628250">
                <a:tc>
                  <a:txBody>
                    <a:bodyPr/>
                    <a:lstStyle/>
                    <a:p>
                      <a:pPr algn="l">
                        <a:lnSpc>
                          <a:spcPct val="80000"/>
                        </a:lnSpc>
                      </a:pPr>
                      <a:r>
                        <a:rPr lang="en-US" sz="1400" u="sng" noProof="0" dirty="0" err="1" smtClean="0">
                          <a:effectLst/>
                          <a:hlinkClick r:id="rId7"/>
                        </a:rPr>
                        <a:t>Ciklum</a:t>
                      </a:r>
                      <a:r>
                        <a:rPr lang="en-US" sz="1400" noProof="0" dirty="0" smtClean="0">
                          <a:effectLst/>
                        </a:rPr>
                        <a:t>  –</a:t>
                      </a:r>
                      <a:r>
                        <a:rPr lang="en-US" sz="1200" noProof="0" dirty="0" smtClean="0">
                          <a:effectLst/>
                        </a:rPr>
                        <a:t>Danish </a:t>
                      </a:r>
                      <a:r>
                        <a:rPr lang="en-US" sz="1200" noProof="0" dirty="0" err="1" smtClean="0">
                          <a:effectLst/>
                        </a:rPr>
                        <a:t>outstaffing</a:t>
                      </a:r>
                      <a:r>
                        <a:rPr lang="en-US" sz="1200" noProof="0" dirty="0" smtClean="0">
                          <a:effectLst/>
                        </a:rPr>
                        <a:t> and outsourcing company</a:t>
                      </a:r>
                      <a:r>
                        <a:rPr lang="en-US" sz="2000" noProof="0" dirty="0" smtClean="0">
                          <a:effectLst/>
                        </a:rPr>
                        <a:t> </a:t>
                      </a:r>
                      <a:endParaRPr lang="en-US" sz="2800" noProof="0" dirty="0"/>
                    </a:p>
                  </a:txBody>
                  <a:tcPr marL="95250" marR="95250" marT="95250" marB="95250"/>
                </a:tc>
                <a:tc>
                  <a:txBody>
                    <a:bodyPr/>
                    <a:lstStyle/>
                    <a:p>
                      <a:pPr marL="79375" indent="-79375" algn="just">
                        <a:lnSpc>
                          <a:spcPct val="100000"/>
                        </a:lnSpc>
                        <a:spcAft>
                          <a:spcPts val="0"/>
                        </a:spcAft>
                      </a:pPr>
                      <a:r>
                        <a:rPr lang="en-US" sz="1100" noProof="0" dirty="0" smtClean="0">
                          <a:effectLst/>
                        </a:rPr>
                        <a:t>.NET, C++, PHP frontend, Java, development of mobile applications.</a:t>
                      </a:r>
                      <a:endParaRPr lang="en-US" sz="1100" noProof="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0" marR="95250" marT="95250" marB="95250"/>
                </a:tc>
                <a:extLst>
                  <a:ext uri="{0D108BD9-81ED-4DB2-BD59-A6C34878D82A}">
                    <a16:rowId xmlns:a16="http://schemas.microsoft.com/office/drawing/2014/main" val="10005"/>
                  </a:ext>
                </a:extLst>
              </a:tr>
              <a:tr h="887589">
                <a:tc>
                  <a:txBody>
                    <a:bodyPr/>
                    <a:lstStyle/>
                    <a:p>
                      <a:pPr algn="l">
                        <a:lnSpc>
                          <a:spcPct val="80000"/>
                        </a:lnSpc>
                      </a:pPr>
                      <a:r>
                        <a:rPr lang="en-US" sz="1400" u="sng" noProof="0" dirty="0" smtClean="0">
                          <a:effectLst/>
                          <a:hlinkClick r:id="rId8"/>
                        </a:rPr>
                        <a:t>Cupid PLC</a:t>
                      </a:r>
                      <a:r>
                        <a:rPr lang="en-US" sz="1400" noProof="0" dirty="0" smtClean="0">
                          <a:effectLst/>
                        </a:rPr>
                        <a:t> – </a:t>
                      </a:r>
                      <a:r>
                        <a:rPr lang="en-US" sz="1200" noProof="0" dirty="0" smtClean="0">
                          <a:effectLst/>
                        </a:rPr>
                        <a:t>Ukrainian-British company</a:t>
                      </a:r>
                      <a:r>
                        <a:rPr lang="en-US" sz="2000" noProof="0" dirty="0" smtClean="0">
                          <a:effectLst/>
                        </a:rPr>
                        <a:t> </a:t>
                      </a:r>
                      <a:endParaRPr lang="en-US" sz="2800" noProof="0" dirty="0"/>
                    </a:p>
                  </a:txBody>
                  <a:tcPr marL="95250" marR="95250" marT="95250" marB="95250"/>
                </a:tc>
                <a:tc>
                  <a:txBody>
                    <a:bodyPr/>
                    <a:lstStyle/>
                    <a:p>
                      <a:pPr marL="79375" indent="-79375" algn="just">
                        <a:lnSpc>
                          <a:spcPct val="100000"/>
                        </a:lnSpc>
                        <a:spcAft>
                          <a:spcPts val="0"/>
                        </a:spcAft>
                      </a:pPr>
                      <a:r>
                        <a:rPr lang="en-US" sz="1100" noProof="0" dirty="0" smtClean="0">
                          <a:effectLst/>
                        </a:rPr>
                        <a:t>Design of web sites (PHP/MySQL), widgets, mobile versions of sites, mobile applications for iOS, Android, Windows phone. Discussing specific peculiarities of an education of programmers and designers and engineers, product managers, analysts, bringing accent on the topics like internet marketers (PPC, Affiliate, SEO, SMM), Web Extras.</a:t>
                      </a:r>
                      <a:endParaRPr lang="en-US" sz="1100" noProof="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0" marR="95250" marT="95250" marB="95250"/>
                </a:tc>
                <a:extLst>
                  <a:ext uri="{0D108BD9-81ED-4DB2-BD59-A6C34878D82A}">
                    <a16:rowId xmlns:a16="http://schemas.microsoft.com/office/drawing/2014/main" val="10006"/>
                  </a:ext>
                </a:extLst>
              </a:tr>
              <a:tr h="600979">
                <a:tc>
                  <a:txBody>
                    <a:bodyPr/>
                    <a:lstStyle/>
                    <a:p>
                      <a:pPr algn="l">
                        <a:lnSpc>
                          <a:spcPct val="80000"/>
                        </a:lnSpc>
                      </a:pPr>
                      <a:r>
                        <a:rPr lang="en-US" sz="1400" u="sng" noProof="0" dirty="0" err="1" smtClean="0">
                          <a:effectLst/>
                          <a:hlinkClick r:id="rId9"/>
                        </a:rPr>
                        <a:t>Dataart</a:t>
                      </a:r>
                      <a:r>
                        <a:rPr lang="en-US" sz="1400" noProof="0" dirty="0" smtClean="0">
                          <a:effectLst/>
                        </a:rPr>
                        <a:t>  –  </a:t>
                      </a:r>
                      <a:r>
                        <a:rPr lang="en-US" sz="1200" noProof="0" dirty="0" smtClean="0">
                          <a:effectLst/>
                        </a:rPr>
                        <a:t>American outsourcing company </a:t>
                      </a:r>
                      <a:endParaRPr lang="en-US" sz="2800" noProof="0" dirty="0"/>
                    </a:p>
                  </a:txBody>
                  <a:tcPr marL="95250" marR="95250" marT="95250" marB="95250"/>
                </a:tc>
                <a:tc>
                  <a:txBody>
                    <a:bodyPr/>
                    <a:lstStyle/>
                    <a:p>
                      <a:pPr marL="79375" indent="-79375" algn="just">
                        <a:lnSpc>
                          <a:spcPct val="100000"/>
                        </a:lnSpc>
                        <a:spcAft>
                          <a:spcPts val="0"/>
                        </a:spcAft>
                      </a:pPr>
                      <a:r>
                        <a:rPr lang="en-US" sz="1100" noProof="0" dirty="0" smtClean="0">
                          <a:effectLst/>
                        </a:rPr>
                        <a:t>Discussing needs in developers education concerning all mainstream technologies: Java, Scala, .NET, JavaScript, PHP, Ruby, Python, Android, iOS, DB, QA/QC.</a:t>
                      </a:r>
                      <a:endParaRPr lang="en-US" sz="1100" noProof="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0" marR="95250" marT="95250" marB="9525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701782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31"/>
          <p:cNvSpPr txBox="1">
            <a:spLocks noChangeArrowheads="1"/>
          </p:cNvSpPr>
          <p:nvPr/>
        </p:nvSpPr>
        <p:spPr bwMode="auto">
          <a:xfrm>
            <a:off x="2168892" y="483775"/>
            <a:ext cx="669627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449263" indent="-449263" eaLnBrk="1" hangingPunct="1">
              <a:defRPr/>
            </a:pPr>
            <a:r>
              <a:rPr lang="en-US" sz="3200" dirty="0" smtClean="0">
                <a:solidFill>
                  <a:schemeClr val="tx1">
                    <a:lumMod val="50000"/>
                  </a:schemeClr>
                </a:solidFill>
              </a:rPr>
              <a:t>Round tables with representatives </a:t>
            </a:r>
            <a:r>
              <a:rPr lang="en-US" sz="3200" dirty="0">
                <a:solidFill>
                  <a:schemeClr val="tx1">
                    <a:lumMod val="50000"/>
                  </a:schemeClr>
                </a:solidFill>
              </a:rPr>
              <a:t>of the professional </a:t>
            </a:r>
            <a:r>
              <a:rPr lang="en-US" sz="3200" dirty="0" smtClean="0">
                <a:solidFill>
                  <a:schemeClr val="tx1">
                    <a:lumMod val="50000"/>
                  </a:schemeClr>
                </a:solidFill>
              </a:rPr>
              <a:t>market:</a:t>
            </a:r>
            <a:endParaRPr lang="uk-UA" sz="3200" dirty="0">
              <a:solidFill>
                <a:schemeClr val="tx1">
                  <a:lumMod val="50000"/>
                </a:schemeClr>
              </a:solidFill>
            </a:endParaRPr>
          </a:p>
        </p:txBody>
      </p:sp>
      <p:pic>
        <p:nvPicPr>
          <p:cNvPr id="9" name="Picture 30" descr="K:\NGUlogo1.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504" y="70826"/>
            <a:ext cx="2270125" cy="1410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Таблица 2"/>
          <p:cNvGraphicFramePr>
            <a:graphicFrameLocks noGrp="1"/>
          </p:cNvGraphicFramePr>
          <p:nvPr>
            <p:extLst>
              <p:ext uri="{D42A27DB-BD31-4B8C-83A1-F6EECF244321}">
                <p14:modId xmlns:p14="http://schemas.microsoft.com/office/powerpoint/2010/main" val="464164594"/>
              </p:ext>
            </p:extLst>
          </p:nvPr>
        </p:nvGraphicFramePr>
        <p:xfrm>
          <a:off x="0" y="2060848"/>
          <a:ext cx="9144000" cy="4760230"/>
        </p:xfrm>
        <a:graphic>
          <a:graphicData uri="http://schemas.openxmlformats.org/drawingml/2006/table">
            <a:tbl>
              <a:tblPr firstCol="1" bandRow="1">
                <a:tableStyleId>{21E4AEA4-8DFA-4A89-87EB-49C32662AFE0}</a:tableStyleId>
              </a:tblPr>
              <a:tblGrid>
                <a:gridCol w="2666509">
                  <a:extLst>
                    <a:ext uri="{9D8B030D-6E8A-4147-A177-3AD203B41FA5}">
                      <a16:colId xmlns:a16="http://schemas.microsoft.com/office/drawing/2014/main" val="20000"/>
                    </a:ext>
                  </a:extLst>
                </a:gridCol>
                <a:gridCol w="6477491">
                  <a:extLst>
                    <a:ext uri="{9D8B030D-6E8A-4147-A177-3AD203B41FA5}">
                      <a16:colId xmlns:a16="http://schemas.microsoft.com/office/drawing/2014/main" val="20001"/>
                    </a:ext>
                  </a:extLst>
                </a:gridCol>
              </a:tblGrid>
              <a:tr h="1317625">
                <a:tc>
                  <a:txBody>
                    <a:bodyPr/>
                    <a:lstStyle/>
                    <a:p>
                      <a:r>
                        <a:rPr lang="en-US" sz="1200" u="sng" noProof="0" dirty="0" err="1" smtClean="0">
                          <a:effectLst/>
                          <a:hlinkClick r:id="rId3"/>
                        </a:rPr>
                        <a:t>Daxx</a:t>
                      </a:r>
                      <a:r>
                        <a:rPr lang="en-US" sz="1200" noProof="0" dirty="0" smtClean="0">
                          <a:effectLst/>
                        </a:rPr>
                        <a:t>  – Dutch no.1 </a:t>
                      </a:r>
                      <a:r>
                        <a:rPr lang="en-US" sz="1200" noProof="0" dirty="0" err="1" smtClean="0">
                          <a:effectLst/>
                        </a:rPr>
                        <a:t>outstaffing</a:t>
                      </a:r>
                      <a:r>
                        <a:rPr lang="en-US" sz="1200" noProof="0" dirty="0" smtClean="0">
                          <a:effectLst/>
                        </a:rPr>
                        <a:t> company </a:t>
                      </a:r>
                      <a:endParaRPr lang="en-US" sz="1200" noProof="0" dirty="0"/>
                    </a:p>
                  </a:txBody>
                  <a:tcPr marL="95250" marR="95250" marT="95250" marB="95250"/>
                </a:tc>
                <a:tc>
                  <a:txBody>
                    <a:bodyPr/>
                    <a:lstStyle/>
                    <a:p>
                      <a:pPr marL="79375" indent="-79375" algn="just">
                        <a:lnSpc>
                          <a:spcPct val="120000"/>
                        </a:lnSpc>
                        <a:spcAft>
                          <a:spcPts val="0"/>
                        </a:spcAft>
                      </a:pPr>
                      <a:r>
                        <a:rPr lang="en-US" sz="1200" noProof="0" dirty="0" smtClean="0">
                          <a:effectLst/>
                        </a:rPr>
                        <a:t>Discussing learning outcomes for specialist upbringing for the:</a:t>
                      </a:r>
                    </a:p>
                    <a:p>
                      <a:pPr marL="342900" lvl="0" indent="-342900" algn="just">
                        <a:lnSpc>
                          <a:spcPct val="120000"/>
                        </a:lnSpc>
                        <a:spcAft>
                          <a:spcPts val="0"/>
                        </a:spcAft>
                        <a:buClr>
                          <a:srgbClr val="333333"/>
                        </a:buClr>
                        <a:buFont typeface="Times New Roman" panose="02020603050405020304" pitchFamily="18" charset="0"/>
                        <a:buChar char="-"/>
                      </a:pPr>
                      <a:r>
                        <a:rPr lang="en-US" sz="1200" noProof="0" dirty="0" smtClean="0">
                          <a:effectLst/>
                        </a:rPr>
                        <a:t> solutions development based on Adobe technologies CQ and Hybris;</a:t>
                      </a:r>
                    </a:p>
                    <a:p>
                      <a:pPr marL="342900" lvl="0" indent="-342900" algn="just">
                        <a:lnSpc>
                          <a:spcPct val="120000"/>
                        </a:lnSpc>
                        <a:spcAft>
                          <a:spcPts val="0"/>
                        </a:spcAft>
                        <a:buClr>
                          <a:srgbClr val="333333"/>
                        </a:buClr>
                        <a:buFont typeface="Times New Roman" panose="02020603050405020304" pitchFamily="18" charset="0"/>
                        <a:buChar char="-"/>
                      </a:pPr>
                      <a:r>
                        <a:rPr lang="en-US" sz="1200" noProof="0" dirty="0" smtClean="0">
                          <a:effectLst/>
                        </a:rPr>
                        <a:t>desktop applications using Scala and .NET, accentuating on enterprise architecture;</a:t>
                      </a:r>
                    </a:p>
                    <a:p>
                      <a:pPr marL="342900" lvl="0" indent="-342900" algn="just">
                        <a:lnSpc>
                          <a:spcPct val="120000"/>
                        </a:lnSpc>
                        <a:spcAft>
                          <a:spcPts val="0"/>
                        </a:spcAft>
                        <a:buClr>
                          <a:srgbClr val="333333"/>
                        </a:buClr>
                        <a:buFont typeface="Times New Roman" panose="02020603050405020304" pitchFamily="18" charset="0"/>
                        <a:buChar char="-"/>
                      </a:pPr>
                      <a:r>
                        <a:rPr lang="en-US" sz="1200" noProof="0" dirty="0" smtClean="0">
                          <a:effectLst/>
                        </a:rPr>
                        <a:t>mobile (Android, iOS) applications;</a:t>
                      </a:r>
                    </a:p>
                    <a:p>
                      <a:pPr marL="342900" lvl="0" indent="-342900" algn="just">
                        <a:lnSpc>
                          <a:spcPct val="120000"/>
                        </a:lnSpc>
                        <a:spcAft>
                          <a:spcPts val="0"/>
                        </a:spcAft>
                        <a:buClr>
                          <a:srgbClr val="333333"/>
                        </a:buClr>
                        <a:buFont typeface="Times New Roman" panose="02020603050405020304" pitchFamily="18" charset="0"/>
                        <a:buChar char="-"/>
                      </a:pPr>
                      <a:r>
                        <a:rPr lang="en-US" sz="1200" noProof="0" dirty="0" smtClean="0">
                          <a:effectLst/>
                        </a:rPr>
                        <a:t>product based solutions (JIRA/Confluence).</a:t>
                      </a:r>
                      <a:endParaRPr lang="en-US" sz="1200" noProof="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0" marR="95250" marT="95250" marB="95250"/>
                </a:tc>
                <a:extLst>
                  <a:ext uri="{0D108BD9-81ED-4DB2-BD59-A6C34878D82A}">
                    <a16:rowId xmlns:a16="http://schemas.microsoft.com/office/drawing/2014/main" val="10000"/>
                  </a:ext>
                </a:extLst>
              </a:tr>
              <a:tr h="861752">
                <a:tc>
                  <a:txBody>
                    <a:bodyPr/>
                    <a:lstStyle/>
                    <a:p>
                      <a:r>
                        <a:rPr lang="en-US" sz="1200" u="sng" noProof="0" dirty="0" err="1" smtClean="0">
                          <a:effectLst/>
                          <a:hlinkClick r:id="rId4"/>
                        </a:rPr>
                        <a:t>Epam</a:t>
                      </a:r>
                      <a:r>
                        <a:rPr lang="en-US" sz="1200" u="sng" noProof="0" dirty="0" smtClean="0">
                          <a:effectLst/>
                          <a:hlinkClick r:id="rId4"/>
                        </a:rPr>
                        <a:t> Systems</a:t>
                      </a:r>
                      <a:r>
                        <a:rPr lang="en-US" sz="1200" noProof="0" dirty="0" smtClean="0">
                          <a:effectLst/>
                        </a:rPr>
                        <a:t> – American outsourcing company </a:t>
                      </a:r>
                      <a:endParaRPr lang="en-US" sz="1200" noProof="0" dirty="0"/>
                    </a:p>
                  </a:txBody>
                  <a:tcPr marL="95250" marR="95250" marT="95250" marB="95250"/>
                </a:tc>
                <a:tc>
                  <a:txBody>
                    <a:bodyPr/>
                    <a:lstStyle/>
                    <a:p>
                      <a:pPr marL="79375" indent="-79375" algn="just">
                        <a:lnSpc>
                          <a:spcPct val="120000"/>
                        </a:lnSpc>
                        <a:spcAft>
                          <a:spcPts val="0"/>
                        </a:spcAft>
                      </a:pPr>
                      <a:r>
                        <a:rPr lang="en-US" sz="1200" noProof="0" dirty="0" smtClean="0">
                          <a:effectLst/>
                        </a:rPr>
                        <a:t>Discussing specialists’ upbringing in automation, business process architecture management, Web development, technologies: J2EE, .NET, Oracle, Java, C#, C++, VC++, C, Perl, PHP, Java Script, AJAX, HTML, XML, XSLT.</a:t>
                      </a:r>
                      <a:endParaRPr lang="en-US" sz="1200" noProof="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0" marR="95250" marT="95250" marB="95250"/>
                </a:tc>
                <a:extLst>
                  <a:ext uri="{0D108BD9-81ED-4DB2-BD59-A6C34878D82A}">
                    <a16:rowId xmlns:a16="http://schemas.microsoft.com/office/drawing/2014/main" val="10001"/>
                  </a:ext>
                </a:extLst>
              </a:tr>
              <a:tr h="577755">
                <a:tc>
                  <a:txBody>
                    <a:bodyPr/>
                    <a:lstStyle/>
                    <a:p>
                      <a:r>
                        <a:rPr lang="en-US" sz="1200" u="sng" noProof="0" dirty="0" err="1" smtClean="0">
                          <a:effectLst/>
                          <a:hlinkClick r:id="rId5"/>
                        </a:rPr>
                        <a:t>ilogos</a:t>
                      </a:r>
                      <a:r>
                        <a:rPr lang="en-US" sz="1200" noProof="0" dirty="0" smtClean="0">
                          <a:effectLst/>
                        </a:rPr>
                        <a:t> – Outsourcing company-game developer </a:t>
                      </a:r>
                      <a:endParaRPr lang="en-US" sz="1200" noProof="0" dirty="0"/>
                    </a:p>
                  </a:txBody>
                  <a:tcPr marL="95250" marR="95250" marT="95250" marB="95250"/>
                </a:tc>
                <a:tc>
                  <a:txBody>
                    <a:bodyPr/>
                    <a:lstStyle/>
                    <a:p>
                      <a:pPr marL="79375" indent="-79375" algn="just">
                        <a:lnSpc>
                          <a:spcPct val="120000"/>
                        </a:lnSpc>
                        <a:spcAft>
                          <a:spcPts val="0"/>
                        </a:spcAft>
                      </a:pPr>
                      <a:r>
                        <a:rPr lang="en-US" sz="1200" noProof="0" dirty="0" smtClean="0">
                          <a:effectLst/>
                        </a:rPr>
                        <a:t>Cross-platform, social, mobile applications. 2D and 3D scripting, programmers on HTML5, Unity 3D.</a:t>
                      </a:r>
                      <a:endParaRPr lang="en-US" sz="1200" noProof="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0" marR="95250" marT="95250" marB="95250"/>
                </a:tc>
                <a:extLst>
                  <a:ext uri="{0D108BD9-81ED-4DB2-BD59-A6C34878D82A}">
                    <a16:rowId xmlns:a16="http://schemas.microsoft.com/office/drawing/2014/main" val="10002"/>
                  </a:ext>
                </a:extLst>
              </a:tr>
              <a:tr h="1089689">
                <a:tc>
                  <a:txBody>
                    <a:bodyPr/>
                    <a:lstStyle/>
                    <a:p>
                      <a:r>
                        <a:rPr lang="en-US" sz="1200" u="sng" noProof="0" dirty="0" err="1" smtClean="0">
                          <a:effectLst/>
                          <a:hlinkClick r:id="rId6"/>
                        </a:rPr>
                        <a:t>Luxoft</a:t>
                      </a:r>
                      <a:r>
                        <a:rPr lang="en-US" sz="1200" noProof="0" dirty="0" smtClean="0">
                          <a:effectLst/>
                        </a:rPr>
                        <a:t> – The Swiss outsourcing company </a:t>
                      </a:r>
                      <a:endParaRPr lang="en-US" sz="1200" noProof="0" dirty="0"/>
                    </a:p>
                  </a:txBody>
                  <a:tcPr marL="95250" marR="95250" marT="95250" marB="95250"/>
                </a:tc>
                <a:tc>
                  <a:txBody>
                    <a:bodyPr/>
                    <a:lstStyle/>
                    <a:p>
                      <a:pPr marL="79375" indent="-79375" algn="just">
                        <a:lnSpc>
                          <a:spcPct val="120000"/>
                        </a:lnSpc>
                        <a:spcAft>
                          <a:spcPts val="0"/>
                        </a:spcAft>
                      </a:pPr>
                      <a:r>
                        <a:rPr lang="en-US" sz="1200" noProof="0" dirty="0" smtClean="0">
                          <a:effectLst/>
                        </a:rPr>
                        <a:t>Analytical systems, systems of decision-making, developing CRM systems, ERP systems, web applications, authentication systems and mobile applications. Development of the back-end, front-end systems, mobile applications. Technologies: JAVA, JavaScript, C#, Objective-C, .NET, HTML, PHP, Perl, </a:t>
                      </a:r>
                      <a:r>
                        <a:rPr lang="en-US" sz="1200" noProof="0" dirty="0" err="1" smtClean="0">
                          <a:effectLst/>
                        </a:rPr>
                        <a:t>Erlang</a:t>
                      </a:r>
                      <a:r>
                        <a:rPr lang="en-US" sz="1200" noProof="0" dirty="0" smtClean="0">
                          <a:effectLst/>
                        </a:rPr>
                        <a:t>, SQL, </a:t>
                      </a:r>
                      <a:r>
                        <a:rPr lang="en-US" sz="1200" noProof="0" dirty="0" err="1" smtClean="0">
                          <a:effectLst/>
                        </a:rPr>
                        <a:t>noSQL</a:t>
                      </a:r>
                      <a:r>
                        <a:rPr lang="en-US" sz="1200" noProof="0" dirty="0" smtClean="0">
                          <a:effectLst/>
                        </a:rPr>
                        <a:t> (</a:t>
                      </a:r>
                      <a:r>
                        <a:rPr lang="en-US" sz="1200" noProof="0" dirty="0" err="1" smtClean="0">
                          <a:effectLst/>
                        </a:rPr>
                        <a:t>mongoDB</a:t>
                      </a:r>
                      <a:r>
                        <a:rPr lang="en-US" sz="1200" noProof="0" dirty="0" smtClean="0">
                          <a:effectLst/>
                        </a:rPr>
                        <a:t>, </a:t>
                      </a:r>
                      <a:r>
                        <a:rPr lang="en-US" sz="1200" noProof="0" dirty="0" err="1" smtClean="0">
                          <a:effectLst/>
                        </a:rPr>
                        <a:t>Riak</a:t>
                      </a:r>
                      <a:r>
                        <a:rPr lang="en-US" sz="1200" noProof="0" dirty="0" smtClean="0">
                          <a:effectLst/>
                        </a:rPr>
                        <a:t>, </a:t>
                      </a:r>
                      <a:r>
                        <a:rPr lang="en-US" sz="1200" noProof="0" dirty="0" err="1" smtClean="0">
                          <a:effectLst/>
                        </a:rPr>
                        <a:t>Hbase</a:t>
                      </a:r>
                      <a:r>
                        <a:rPr lang="en-US" sz="1200" noProof="0" dirty="0" smtClean="0">
                          <a:effectLst/>
                        </a:rPr>
                        <a:t>).</a:t>
                      </a:r>
                      <a:endParaRPr lang="en-US" sz="1200" noProof="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0" marR="95250" marT="95250" marB="95250"/>
                </a:tc>
                <a:extLst>
                  <a:ext uri="{0D108BD9-81ED-4DB2-BD59-A6C34878D82A}">
                    <a16:rowId xmlns:a16="http://schemas.microsoft.com/office/drawing/2014/main" val="10003"/>
                  </a:ext>
                </a:extLst>
              </a:tr>
              <a:tr h="861752">
                <a:tc>
                  <a:txBody>
                    <a:bodyPr/>
                    <a:lstStyle/>
                    <a:p>
                      <a:r>
                        <a:rPr lang="en-US" sz="1200" u="sng" noProof="0" dirty="0" err="1" smtClean="0">
                          <a:effectLst/>
                          <a:hlinkClick r:id="rId7"/>
                        </a:rPr>
                        <a:t>Maxymiser</a:t>
                      </a:r>
                      <a:r>
                        <a:rPr lang="en-US" sz="1200" noProof="0" dirty="0" smtClean="0">
                          <a:effectLst/>
                        </a:rPr>
                        <a:t> – American food company </a:t>
                      </a:r>
                      <a:endParaRPr lang="en-US" sz="1200" noProof="0" dirty="0"/>
                    </a:p>
                  </a:txBody>
                  <a:tcPr marL="95250" marR="95250" marT="95250" marB="95250"/>
                </a:tc>
                <a:tc>
                  <a:txBody>
                    <a:bodyPr/>
                    <a:lstStyle/>
                    <a:p>
                      <a:pPr marL="79375" indent="-79375" algn="just">
                        <a:lnSpc>
                          <a:spcPct val="120000"/>
                        </a:lnSpc>
                        <a:spcAft>
                          <a:spcPts val="0"/>
                        </a:spcAft>
                      </a:pPr>
                      <a:r>
                        <a:rPr lang="en-US" sz="1200" noProof="0" dirty="0" smtClean="0">
                          <a:effectLst/>
                        </a:rPr>
                        <a:t>Discussing competences needed for the specialists in high-loaded web-based application, Big Data, NoSQL technology, MS SQL, OLAP, ASP.NET, MVC, development and optimization of websites using JavaScript, HTML, CSS, DOM, AJAX, JSON, </a:t>
                      </a:r>
                      <a:r>
                        <a:rPr lang="en-US" sz="1200" noProof="0" dirty="0" err="1" smtClean="0">
                          <a:effectLst/>
                        </a:rPr>
                        <a:t>JSFrameworks</a:t>
                      </a:r>
                      <a:r>
                        <a:rPr lang="en-US" sz="1200" noProof="0" dirty="0" smtClean="0">
                          <a:effectLst/>
                        </a:rPr>
                        <a:t>, GIT.</a:t>
                      </a:r>
                      <a:endParaRPr lang="en-US" sz="1200" noProof="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0" marR="95250" marT="95250" marB="9525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79961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31"/>
          <p:cNvSpPr txBox="1">
            <a:spLocks noChangeArrowheads="1"/>
          </p:cNvSpPr>
          <p:nvPr/>
        </p:nvSpPr>
        <p:spPr bwMode="auto">
          <a:xfrm>
            <a:off x="2168892" y="483775"/>
            <a:ext cx="669627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449263" indent="-449263" eaLnBrk="1" hangingPunct="1">
              <a:defRPr/>
            </a:pPr>
            <a:r>
              <a:rPr lang="en-US" sz="3200" dirty="0" smtClean="0">
                <a:solidFill>
                  <a:schemeClr val="tx1">
                    <a:lumMod val="50000"/>
                  </a:schemeClr>
                </a:solidFill>
              </a:rPr>
              <a:t>Round tables with representatives </a:t>
            </a:r>
            <a:r>
              <a:rPr lang="en-US" sz="3200" dirty="0">
                <a:solidFill>
                  <a:schemeClr val="tx1">
                    <a:lumMod val="50000"/>
                  </a:schemeClr>
                </a:solidFill>
              </a:rPr>
              <a:t>of the professional </a:t>
            </a:r>
            <a:r>
              <a:rPr lang="en-US" sz="3200" dirty="0" smtClean="0">
                <a:solidFill>
                  <a:schemeClr val="tx1">
                    <a:lumMod val="50000"/>
                  </a:schemeClr>
                </a:solidFill>
              </a:rPr>
              <a:t>market:</a:t>
            </a:r>
            <a:endParaRPr lang="uk-UA" sz="3200" dirty="0">
              <a:solidFill>
                <a:schemeClr val="tx1">
                  <a:lumMod val="50000"/>
                </a:schemeClr>
              </a:solidFill>
            </a:endParaRPr>
          </a:p>
        </p:txBody>
      </p:sp>
      <p:pic>
        <p:nvPicPr>
          <p:cNvPr id="9" name="Picture 30" descr="K:\NGUlogo1.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504" y="70826"/>
            <a:ext cx="2270125" cy="1410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Таблица 2"/>
          <p:cNvGraphicFramePr>
            <a:graphicFrameLocks noGrp="1"/>
          </p:cNvGraphicFramePr>
          <p:nvPr>
            <p:extLst>
              <p:ext uri="{D42A27DB-BD31-4B8C-83A1-F6EECF244321}">
                <p14:modId xmlns:p14="http://schemas.microsoft.com/office/powerpoint/2010/main" val="3769265509"/>
              </p:ext>
            </p:extLst>
          </p:nvPr>
        </p:nvGraphicFramePr>
        <p:xfrm>
          <a:off x="0" y="1988840"/>
          <a:ext cx="9144000" cy="4842818"/>
        </p:xfrm>
        <a:graphic>
          <a:graphicData uri="http://schemas.openxmlformats.org/drawingml/2006/table">
            <a:tbl>
              <a:tblPr firstCol="1" bandRow="1">
                <a:tableStyleId>{21E4AEA4-8DFA-4A89-87EB-49C32662AFE0}</a:tableStyleId>
              </a:tblPr>
              <a:tblGrid>
                <a:gridCol w="2666509">
                  <a:extLst>
                    <a:ext uri="{9D8B030D-6E8A-4147-A177-3AD203B41FA5}">
                      <a16:colId xmlns:a16="http://schemas.microsoft.com/office/drawing/2014/main" val="20000"/>
                    </a:ext>
                  </a:extLst>
                </a:gridCol>
                <a:gridCol w="6477491">
                  <a:extLst>
                    <a:ext uri="{9D8B030D-6E8A-4147-A177-3AD203B41FA5}">
                      <a16:colId xmlns:a16="http://schemas.microsoft.com/office/drawing/2014/main" val="20001"/>
                    </a:ext>
                  </a:extLst>
                </a:gridCol>
              </a:tblGrid>
              <a:tr h="715055">
                <a:tc>
                  <a:txBody>
                    <a:bodyPr/>
                    <a:lstStyle/>
                    <a:p>
                      <a:pPr>
                        <a:lnSpc>
                          <a:spcPct val="100000"/>
                        </a:lnSpc>
                      </a:pPr>
                      <a:r>
                        <a:rPr lang="en-US" sz="1200" u="sng" noProof="0" dirty="0" err="1" smtClean="0">
                          <a:effectLst/>
                          <a:hlinkClick r:id="rId3"/>
                        </a:rPr>
                        <a:t>Playtika</a:t>
                      </a:r>
                      <a:r>
                        <a:rPr lang="en-US" sz="1200" noProof="0" dirty="0" smtClean="0">
                          <a:effectLst/>
                        </a:rPr>
                        <a:t> – Israel company-game developer </a:t>
                      </a:r>
                      <a:endParaRPr lang="en-US" sz="1200" noProof="0" dirty="0"/>
                    </a:p>
                  </a:txBody>
                  <a:tcPr marL="95250" marR="95250" marT="95250" marB="95250"/>
                </a:tc>
                <a:tc>
                  <a:txBody>
                    <a:bodyPr/>
                    <a:lstStyle/>
                    <a:p>
                      <a:pPr marL="79375" indent="-79375" algn="just">
                        <a:lnSpc>
                          <a:spcPct val="100000"/>
                        </a:lnSpc>
                        <a:spcAft>
                          <a:spcPts val="0"/>
                        </a:spcAft>
                      </a:pPr>
                      <a:r>
                        <a:rPr lang="en-US" sz="1200" noProof="0" dirty="0" smtClean="0">
                          <a:effectLst/>
                        </a:rPr>
                        <a:t>Discussing competences needed for the specialists in high-loaded web-based application, Big Data, NoSQL technology, MS SQL, OLAP, ASP.NET, MVC, development and optimization of websites using JavaScript, HTML, CSS, DOM, AJAX, JSON, </a:t>
                      </a:r>
                      <a:r>
                        <a:rPr lang="en-US" sz="1200" noProof="0" dirty="0" err="1" smtClean="0">
                          <a:effectLst/>
                        </a:rPr>
                        <a:t>JSFrameworks</a:t>
                      </a:r>
                      <a:r>
                        <a:rPr lang="en-US" sz="1200" noProof="0" dirty="0" smtClean="0">
                          <a:effectLst/>
                        </a:rPr>
                        <a:t>, GIT.</a:t>
                      </a:r>
                      <a:endParaRPr lang="en-US" sz="1200" noProof="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0" marR="95250" marT="95250" marB="95250"/>
                </a:tc>
                <a:extLst>
                  <a:ext uri="{0D108BD9-81ED-4DB2-BD59-A6C34878D82A}">
                    <a16:rowId xmlns:a16="http://schemas.microsoft.com/office/drawing/2014/main" val="10000"/>
                  </a:ext>
                </a:extLst>
              </a:tr>
              <a:tr h="557989">
                <a:tc>
                  <a:txBody>
                    <a:bodyPr/>
                    <a:lstStyle/>
                    <a:p>
                      <a:pPr>
                        <a:lnSpc>
                          <a:spcPct val="100000"/>
                        </a:lnSpc>
                      </a:pPr>
                      <a:r>
                        <a:rPr lang="en-US" sz="1200" u="sng" noProof="0" dirty="0" err="1" smtClean="0">
                          <a:effectLst/>
                          <a:hlinkClick r:id="rId4"/>
                        </a:rPr>
                        <a:t>RubyGarage</a:t>
                      </a:r>
                      <a:r>
                        <a:rPr lang="en-US" sz="1200" noProof="0" dirty="0" smtClean="0">
                          <a:effectLst/>
                        </a:rPr>
                        <a:t> – Ukrainian outsourcing company </a:t>
                      </a:r>
                      <a:endParaRPr lang="en-US" sz="1200" noProof="0" dirty="0"/>
                    </a:p>
                  </a:txBody>
                  <a:tcPr marL="95250" marR="95250" marT="95250" marB="95250"/>
                </a:tc>
                <a:tc>
                  <a:txBody>
                    <a:bodyPr/>
                    <a:lstStyle/>
                    <a:p>
                      <a:pPr marL="79375" indent="-79375" algn="just">
                        <a:lnSpc>
                          <a:spcPct val="100000"/>
                        </a:lnSpc>
                        <a:spcAft>
                          <a:spcPts val="0"/>
                        </a:spcAft>
                      </a:pPr>
                      <a:r>
                        <a:rPr lang="en-US" sz="1200" noProof="0" dirty="0" smtClean="0">
                          <a:effectLst/>
                        </a:rPr>
                        <a:t>Competences for client-server applications under Win, iOS, Android and Web. Knowledge in Java, C#, ActionScript3, OpenGL, </a:t>
                      </a:r>
                      <a:r>
                        <a:rPr lang="en-US" sz="1200" noProof="0" dirty="0" err="1" smtClean="0">
                          <a:effectLst/>
                        </a:rPr>
                        <a:t>Xamarin</a:t>
                      </a:r>
                      <a:r>
                        <a:rPr lang="en-US" sz="1200" noProof="0" dirty="0" smtClean="0">
                          <a:effectLst/>
                        </a:rPr>
                        <a:t>, Spring </a:t>
                      </a:r>
                      <a:r>
                        <a:rPr lang="en-US" sz="1200" noProof="0" dirty="0" err="1" smtClean="0">
                          <a:effectLst/>
                        </a:rPr>
                        <a:t>Ioc</a:t>
                      </a:r>
                      <a:r>
                        <a:rPr lang="en-US" sz="1200" noProof="0" dirty="0" smtClean="0">
                          <a:effectLst/>
                        </a:rPr>
                        <a:t>, Flex, Starling.</a:t>
                      </a:r>
                      <a:endParaRPr lang="en-US" sz="1200" noProof="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0" marR="95250" marT="95250" marB="95250"/>
                </a:tc>
                <a:extLst>
                  <a:ext uri="{0D108BD9-81ED-4DB2-BD59-A6C34878D82A}">
                    <a16:rowId xmlns:a16="http://schemas.microsoft.com/office/drawing/2014/main" val="10001"/>
                  </a:ext>
                </a:extLst>
              </a:tr>
              <a:tr h="557989">
                <a:tc>
                  <a:txBody>
                    <a:bodyPr/>
                    <a:lstStyle/>
                    <a:p>
                      <a:pPr>
                        <a:lnSpc>
                          <a:spcPct val="100000"/>
                        </a:lnSpc>
                      </a:pPr>
                      <a:r>
                        <a:rPr lang="en-US" sz="1200" u="sng" noProof="0" dirty="0" err="1" smtClean="0">
                          <a:effectLst/>
                          <a:hlinkClick r:id="rId5"/>
                        </a:rPr>
                        <a:t>Sitecore</a:t>
                      </a:r>
                      <a:r>
                        <a:rPr lang="en-US" sz="1200" noProof="0" dirty="0" smtClean="0">
                          <a:effectLst/>
                        </a:rPr>
                        <a:t> – The Danish food company </a:t>
                      </a:r>
                      <a:endParaRPr lang="en-US" sz="1200" noProof="0" dirty="0"/>
                    </a:p>
                  </a:txBody>
                  <a:tcPr marL="95250" marR="95250" marT="95250" marB="95250"/>
                </a:tc>
                <a:tc>
                  <a:txBody>
                    <a:bodyPr/>
                    <a:lstStyle/>
                    <a:p>
                      <a:pPr marL="79375" indent="-79375" algn="just">
                        <a:lnSpc>
                          <a:spcPct val="100000"/>
                        </a:lnSpc>
                        <a:spcAft>
                          <a:spcPts val="0"/>
                        </a:spcAft>
                      </a:pPr>
                      <a:r>
                        <a:rPr lang="en-US" sz="1200" noProof="0" dirty="0" smtClean="0">
                          <a:effectLst/>
                        </a:rPr>
                        <a:t>Technology know-how in Ruby on Rails and AngularJS. Knowledge of e-commerce, online education, services of advertising, social networking, tools for project management, etc.</a:t>
                      </a:r>
                      <a:endParaRPr lang="en-US" sz="1200" noProof="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0" marR="95250" marT="95250" marB="95250"/>
                </a:tc>
                <a:extLst>
                  <a:ext uri="{0D108BD9-81ED-4DB2-BD59-A6C34878D82A}">
                    <a16:rowId xmlns:a16="http://schemas.microsoft.com/office/drawing/2014/main" val="10002"/>
                  </a:ext>
                </a:extLst>
              </a:tr>
              <a:tr h="715055">
                <a:tc>
                  <a:txBody>
                    <a:bodyPr/>
                    <a:lstStyle/>
                    <a:p>
                      <a:pPr>
                        <a:lnSpc>
                          <a:spcPct val="100000"/>
                        </a:lnSpc>
                      </a:pPr>
                      <a:r>
                        <a:rPr lang="en-US" sz="1200" u="sng" noProof="0" dirty="0" err="1" smtClean="0">
                          <a:effectLst/>
                          <a:hlinkClick r:id="rId6"/>
                        </a:rPr>
                        <a:t>SoftServe</a:t>
                      </a:r>
                      <a:r>
                        <a:rPr lang="en-US" sz="1200" noProof="0" dirty="0" smtClean="0">
                          <a:effectLst/>
                        </a:rPr>
                        <a:t> – Ukrainian outsourcing company </a:t>
                      </a:r>
                      <a:endParaRPr lang="en-US" sz="1200" noProof="0" dirty="0"/>
                    </a:p>
                  </a:txBody>
                  <a:tcPr marL="95250" marR="95250" marT="95250" marB="95250"/>
                </a:tc>
                <a:tc>
                  <a:txBody>
                    <a:bodyPr/>
                    <a:lstStyle/>
                    <a:p>
                      <a:pPr marL="79375" indent="-79375" algn="just">
                        <a:lnSpc>
                          <a:spcPct val="100000"/>
                        </a:lnSpc>
                        <a:spcAft>
                          <a:spcPts val="0"/>
                        </a:spcAft>
                      </a:pPr>
                      <a:r>
                        <a:rPr lang="en-US" sz="1200" noProof="0" dirty="0" smtClean="0">
                          <a:effectLst/>
                        </a:rPr>
                        <a:t>Technology skill stack discussion: .NET Framework: tools: ASP.NET, MVC, MongoDB, Jasmine (Unit testing), </a:t>
                      </a:r>
                      <a:r>
                        <a:rPr lang="en-US" sz="1200" noProof="0" dirty="0" err="1" smtClean="0">
                          <a:effectLst/>
                        </a:rPr>
                        <a:t>FxCop</a:t>
                      </a:r>
                      <a:r>
                        <a:rPr lang="en-US" sz="1200" noProof="0" dirty="0" smtClean="0">
                          <a:effectLst/>
                        </a:rPr>
                        <a:t> and Sonar (with metrics), Angular.js frameworks, backbone.js, knockout.js (for UI). Continuous Integration based on TFS with TeamCity, test automation based on </a:t>
                      </a:r>
                      <a:r>
                        <a:rPr lang="en-US" sz="1200" noProof="0" dirty="0" err="1" smtClean="0">
                          <a:effectLst/>
                        </a:rPr>
                        <a:t>Telerik</a:t>
                      </a:r>
                      <a:r>
                        <a:rPr lang="en-US" sz="1200" noProof="0" dirty="0" smtClean="0">
                          <a:effectLst/>
                        </a:rPr>
                        <a:t> Test Studio.</a:t>
                      </a:r>
                      <a:endParaRPr lang="en-US" sz="1200" noProof="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0" marR="95250" marT="95250" marB="95250"/>
                </a:tc>
                <a:extLst>
                  <a:ext uri="{0D108BD9-81ED-4DB2-BD59-A6C34878D82A}">
                    <a16:rowId xmlns:a16="http://schemas.microsoft.com/office/drawing/2014/main" val="10003"/>
                  </a:ext>
                </a:extLst>
              </a:tr>
              <a:tr h="768551">
                <a:tc>
                  <a:txBody>
                    <a:bodyPr/>
                    <a:lstStyle/>
                    <a:p>
                      <a:pPr>
                        <a:lnSpc>
                          <a:spcPct val="100000"/>
                        </a:lnSpc>
                      </a:pPr>
                      <a:r>
                        <a:rPr lang="en-US" sz="1200" u="sng" noProof="0" dirty="0" err="1" smtClean="0">
                          <a:effectLst/>
                          <a:hlinkClick r:id="rId7"/>
                        </a:rPr>
                        <a:t>Yalantis</a:t>
                      </a:r>
                      <a:r>
                        <a:rPr lang="en-US" sz="1200" noProof="0" dirty="0" smtClean="0">
                          <a:effectLst/>
                        </a:rPr>
                        <a:t> – Ukrainian outsourcing and product company </a:t>
                      </a:r>
                      <a:endParaRPr lang="en-US" sz="1200" noProof="0" dirty="0"/>
                    </a:p>
                  </a:txBody>
                  <a:tcPr marL="95250" marR="95250" marT="95250" marB="95250"/>
                </a:tc>
                <a:tc>
                  <a:txBody>
                    <a:bodyPr/>
                    <a:lstStyle/>
                    <a:p>
                      <a:pPr marL="79375" indent="-79375" algn="just">
                        <a:lnSpc>
                          <a:spcPct val="100000"/>
                        </a:lnSpc>
                        <a:spcAft>
                          <a:spcPts val="0"/>
                        </a:spcAft>
                      </a:pPr>
                      <a:r>
                        <a:rPr lang="en-US" sz="1200" noProof="0" dirty="0" smtClean="0">
                          <a:effectLst/>
                        </a:rPr>
                        <a:t>Competences in mobile development, SaaS &amp; Cloud, BI &amp; Analytics, software architecture, UI AND UX, security.</a:t>
                      </a:r>
                      <a:endParaRPr lang="en-US" sz="1200" noProof="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0" marR="95250" marT="95250" marB="95250"/>
                </a:tc>
                <a:extLst>
                  <a:ext uri="{0D108BD9-81ED-4DB2-BD59-A6C34878D82A}">
                    <a16:rowId xmlns:a16="http://schemas.microsoft.com/office/drawing/2014/main" val="10004"/>
                  </a:ext>
                </a:extLst>
              </a:tr>
              <a:tr h="557989">
                <a:tc>
                  <a:txBody>
                    <a:bodyPr/>
                    <a:lstStyle/>
                    <a:p>
                      <a:pPr>
                        <a:lnSpc>
                          <a:spcPct val="100000"/>
                        </a:lnSpc>
                      </a:pPr>
                      <a:r>
                        <a:rPr lang="en-US" sz="1200" u="sng" noProof="0" dirty="0" smtClean="0">
                          <a:effectLst/>
                          <a:hlinkClick r:id="rId8"/>
                        </a:rPr>
                        <a:t>WiX</a:t>
                      </a:r>
                      <a:r>
                        <a:rPr lang="en-US" sz="1200" noProof="0" dirty="0" smtClean="0">
                          <a:effectLst/>
                        </a:rPr>
                        <a:t> – Israel food company </a:t>
                      </a:r>
                      <a:endParaRPr lang="en-US" sz="1200" noProof="0" dirty="0"/>
                    </a:p>
                  </a:txBody>
                  <a:tcPr marL="95250" marR="95250" marT="95250" marB="95250"/>
                </a:tc>
                <a:tc>
                  <a:txBody>
                    <a:bodyPr/>
                    <a:lstStyle/>
                    <a:p>
                      <a:pPr marL="79375" indent="-79375" algn="just">
                        <a:lnSpc>
                          <a:spcPct val="100000"/>
                        </a:lnSpc>
                        <a:spcAft>
                          <a:spcPts val="0"/>
                        </a:spcAft>
                      </a:pPr>
                      <a:r>
                        <a:rPr lang="en-US" sz="1200" noProof="0" dirty="0" smtClean="0">
                          <a:effectLst/>
                        </a:rPr>
                        <a:t>Competences in mobile development under iOS and Android.</a:t>
                      </a:r>
                      <a:endParaRPr lang="en-US" sz="1200" noProof="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0" marR="95250" marT="95250" marB="95250"/>
                </a:tc>
                <a:extLst>
                  <a:ext uri="{0D108BD9-81ED-4DB2-BD59-A6C34878D82A}">
                    <a16:rowId xmlns:a16="http://schemas.microsoft.com/office/drawing/2014/main" val="10005"/>
                  </a:ext>
                </a:extLst>
              </a:tr>
              <a:tr h="626229">
                <a:tc>
                  <a:txBody>
                    <a:bodyPr/>
                    <a:lstStyle/>
                    <a:p>
                      <a:pPr>
                        <a:lnSpc>
                          <a:spcPct val="100000"/>
                        </a:lnSpc>
                      </a:pPr>
                      <a:r>
                        <a:rPr lang="en-US" sz="1200" u="sng" noProof="0" dirty="0" err="1" smtClean="0">
                          <a:solidFill>
                            <a:schemeClr val="bg2">
                              <a:lumMod val="50000"/>
                            </a:schemeClr>
                          </a:solidFill>
                          <a:effectLst/>
                        </a:rPr>
                        <a:t>PrivatBank</a:t>
                      </a:r>
                      <a:r>
                        <a:rPr lang="en-US" sz="1200" u="sng" noProof="0" dirty="0" smtClean="0">
                          <a:effectLst/>
                        </a:rPr>
                        <a:t> </a:t>
                      </a:r>
                      <a:r>
                        <a:rPr lang="en-US" sz="1200" noProof="0" dirty="0" smtClean="0">
                          <a:effectLst/>
                        </a:rPr>
                        <a:t>– Ukrainian largest bank network </a:t>
                      </a:r>
                      <a:endParaRPr lang="en-US" sz="1200" noProof="0" dirty="0"/>
                    </a:p>
                  </a:txBody>
                  <a:tcPr marL="95250" marR="95250" marT="95250" marB="95250"/>
                </a:tc>
                <a:tc>
                  <a:txBody>
                    <a:bodyPr/>
                    <a:lstStyle/>
                    <a:p>
                      <a:pPr marL="79375" indent="-79375" algn="just">
                        <a:lnSpc>
                          <a:spcPct val="100000"/>
                        </a:lnSpc>
                        <a:spcAft>
                          <a:spcPts val="0"/>
                        </a:spcAft>
                      </a:pPr>
                      <a:r>
                        <a:rPr lang="en-US" sz="1200" noProof="0" dirty="0" smtClean="0">
                          <a:effectLst/>
                        </a:rPr>
                        <a:t>Competences in cloud-based platforms, front-end languages like JavaScript; BI and DevOps: Java, Python, Ruby, Scala, technologies: AngularJS, </a:t>
                      </a:r>
                      <a:r>
                        <a:rPr lang="en-US" sz="1200" noProof="0" dirty="0" err="1" smtClean="0">
                          <a:effectLst/>
                        </a:rPr>
                        <a:t>ReactJS</a:t>
                      </a:r>
                      <a:r>
                        <a:rPr lang="en-US" sz="1200" noProof="0" dirty="0" smtClean="0">
                          <a:effectLst/>
                        </a:rPr>
                        <a:t>, Apache Hadoop, </a:t>
                      </a:r>
                      <a:r>
                        <a:rPr lang="en-US" sz="1200" noProof="0" dirty="0" err="1" smtClean="0">
                          <a:effectLst/>
                        </a:rPr>
                        <a:t>HBase</a:t>
                      </a:r>
                      <a:r>
                        <a:rPr lang="en-US" sz="1200" noProof="0" dirty="0" smtClean="0">
                          <a:effectLst/>
                        </a:rPr>
                        <a:t>, Apache Storm, Google Cloud Solutions; methodologies like TDD.</a:t>
                      </a:r>
                      <a:endParaRPr lang="en-US" sz="1200" noProof="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0" marR="95250" marT="95250" marB="9525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77151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0" y="1700808"/>
            <a:ext cx="9144000" cy="5328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444500" eaLnBrk="0" hangingPunct="0">
              <a:tabLst>
                <a:tab pos="533400" algn="l"/>
              </a:tabLst>
              <a:defRPr>
                <a:solidFill>
                  <a:schemeClr val="tx1"/>
                </a:solidFill>
                <a:latin typeface="Arial" charset="0"/>
                <a:cs typeface="Arial" charset="0"/>
              </a:defRPr>
            </a:lvl1pPr>
            <a:lvl2pPr marL="742950" indent="-285750" eaLnBrk="0" hangingPunct="0">
              <a:tabLst>
                <a:tab pos="533400" algn="l"/>
              </a:tabLst>
              <a:defRPr>
                <a:solidFill>
                  <a:schemeClr val="tx1"/>
                </a:solidFill>
                <a:latin typeface="Arial" charset="0"/>
                <a:cs typeface="Arial" charset="0"/>
              </a:defRPr>
            </a:lvl2pPr>
            <a:lvl3pPr marL="1143000" indent="-228600" eaLnBrk="0" hangingPunct="0">
              <a:tabLst>
                <a:tab pos="533400" algn="l"/>
              </a:tabLst>
              <a:defRPr>
                <a:solidFill>
                  <a:schemeClr val="tx1"/>
                </a:solidFill>
                <a:latin typeface="Arial" charset="0"/>
                <a:cs typeface="Arial" charset="0"/>
              </a:defRPr>
            </a:lvl3pPr>
            <a:lvl4pPr marL="1600200" indent="-228600" eaLnBrk="0" hangingPunct="0">
              <a:tabLst>
                <a:tab pos="533400" algn="l"/>
              </a:tabLst>
              <a:defRPr>
                <a:solidFill>
                  <a:schemeClr val="tx1"/>
                </a:solidFill>
                <a:latin typeface="Arial" charset="0"/>
                <a:cs typeface="Arial" charset="0"/>
              </a:defRPr>
            </a:lvl4pPr>
            <a:lvl5pPr marL="2057400" indent="-228600" eaLnBrk="0" hangingPunct="0">
              <a:tabLst>
                <a:tab pos="533400"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533400"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533400"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533400"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533400" algn="l"/>
              </a:tabLst>
              <a:defRPr>
                <a:solidFill>
                  <a:schemeClr val="tx1"/>
                </a:solidFill>
                <a:latin typeface="Arial" charset="0"/>
                <a:cs typeface="Arial" charset="0"/>
              </a:defRPr>
            </a:lvl9pPr>
          </a:lstStyle>
          <a:p>
            <a:pPr indent="0" algn="just">
              <a:spcAft>
                <a:spcPts val="600"/>
              </a:spcAft>
            </a:pPr>
            <a:r>
              <a:rPr lang="en-US" sz="2000" dirty="0" smtClean="0"/>
              <a:t>Continual participation in meetings of IT-heads Club of Dnipropetrovsk (</a:t>
            </a:r>
            <a:r>
              <a:rPr lang="en-US" sz="2000" dirty="0" smtClean="0">
                <a:hlinkClick r:id="rId2"/>
              </a:rPr>
              <a:t>http://itdirector.org.ua/club/it_clubs/it_club_dnepr/</a:t>
            </a:r>
            <a:r>
              <a:rPr lang="en-US" sz="2000" dirty="0" smtClean="0"/>
              <a:t>).</a:t>
            </a:r>
          </a:p>
          <a:p>
            <a:pPr indent="0" algn="just">
              <a:spcAft>
                <a:spcPts val="600"/>
              </a:spcAft>
            </a:pPr>
            <a:endParaRPr lang="en-US" dirty="0" smtClean="0"/>
          </a:p>
          <a:p>
            <a:pPr marL="1168400" indent="-1168400" algn="just">
              <a:spcAft>
                <a:spcPts val="1200"/>
              </a:spcAft>
            </a:pPr>
            <a:r>
              <a:rPr lang="en-US" dirty="0" smtClean="0"/>
              <a:t>14.08.2014 – discussing professional requirements for the young specialists to be able to implement IT projects remotely.</a:t>
            </a:r>
          </a:p>
          <a:p>
            <a:pPr marL="1168400" indent="-1168400" algn="just">
              <a:spcAft>
                <a:spcPts val="1200"/>
              </a:spcAft>
            </a:pPr>
            <a:r>
              <a:rPr lang="en-US" dirty="0" smtClean="0"/>
              <a:t>26.09.2014, 01.10.2014 – discussing requirements for specialists in information management and business IT architecture.</a:t>
            </a:r>
          </a:p>
          <a:p>
            <a:pPr marL="1168400" indent="-1168400" algn="just">
              <a:spcAft>
                <a:spcPts val="1200"/>
              </a:spcAft>
            </a:pPr>
            <a:r>
              <a:rPr lang="en-US" dirty="0" smtClean="0"/>
              <a:t>14.10.2014 – workshop with participation of Dnipropetrovsk regional administrative board and “Information Technologies of Ukraine association”. Issues of the formal and informal Education with stakeholders attraction.</a:t>
            </a:r>
          </a:p>
          <a:p>
            <a:pPr marL="1168400" indent="-1168400" algn="just">
              <a:spcAft>
                <a:spcPts val="1200"/>
              </a:spcAft>
            </a:pPr>
            <a:r>
              <a:rPr lang="en-US" dirty="0" smtClean="0"/>
              <a:t>15.04.2015 – discussion of joint curriculum in IT development by representatives of the professional labor market and higher educational institutes (both private and public).</a:t>
            </a:r>
            <a:endParaRPr lang="en-US" dirty="0"/>
          </a:p>
          <a:p>
            <a:pPr marL="1168400" indent="-1168400" algn="just">
              <a:spcAft>
                <a:spcPts val="1200"/>
              </a:spcAft>
            </a:pPr>
            <a:r>
              <a:rPr lang="en-US" dirty="0" smtClean="0"/>
              <a:t>01.07.2015 – round table concerning web-platform development for the stakeholders dialogue in IT specialists upbringing. </a:t>
            </a:r>
          </a:p>
        </p:txBody>
      </p:sp>
      <p:pic>
        <p:nvPicPr>
          <p:cNvPr id="5" name="Picture 30" descr="K:\NGUlogo1.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504" y="70826"/>
            <a:ext cx="2270125" cy="1410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31"/>
          <p:cNvSpPr txBox="1">
            <a:spLocks noChangeArrowheads="1"/>
          </p:cNvSpPr>
          <p:nvPr/>
        </p:nvSpPr>
        <p:spPr bwMode="auto">
          <a:xfrm>
            <a:off x="2168892" y="483775"/>
            <a:ext cx="669627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449263" indent="-449263" eaLnBrk="1" hangingPunct="1">
              <a:defRPr/>
            </a:pPr>
            <a:r>
              <a:rPr lang="en-US" sz="3200" dirty="0" smtClean="0">
                <a:solidFill>
                  <a:schemeClr val="tx1">
                    <a:lumMod val="50000"/>
                  </a:schemeClr>
                </a:solidFill>
              </a:rPr>
              <a:t>Round tables with representatives of the professional market:</a:t>
            </a:r>
            <a:endParaRPr lang="uk-UA" sz="3200" dirty="0">
              <a:solidFill>
                <a:schemeClr val="tx1">
                  <a:lumMod val="50000"/>
                </a:schemeClr>
              </a:solidFill>
            </a:endParaRPr>
          </a:p>
        </p:txBody>
      </p:sp>
    </p:spTree>
    <p:extLst>
      <p:ext uri="{BB962C8B-B14F-4D97-AF65-F5344CB8AC3E}">
        <p14:creationId xmlns:p14="http://schemas.microsoft.com/office/powerpoint/2010/main" val="770054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rotWithShape="1">
          <a:blip r:embed="rId2" cstate="print">
            <a:extLst>
              <a:ext uri="{28A0092B-C50C-407E-A947-70E740481C1C}">
                <a14:useLocalDpi xmlns:a14="http://schemas.microsoft.com/office/drawing/2010/main" val="0"/>
              </a:ext>
            </a:extLst>
          </a:blip>
          <a:srcRect l="2750" r="4334"/>
          <a:stretch/>
        </p:blipFill>
        <p:spPr>
          <a:xfrm>
            <a:off x="-1" y="0"/>
            <a:ext cx="9180513" cy="6858000"/>
          </a:xfrm>
          <a:prstGeom prst="rect">
            <a:avLst/>
          </a:prstGeom>
        </p:spPr>
      </p:pic>
      <p:sp>
        <p:nvSpPr>
          <p:cNvPr id="5" name="TextBox 4"/>
          <p:cNvSpPr txBox="1"/>
          <p:nvPr/>
        </p:nvSpPr>
        <p:spPr>
          <a:xfrm>
            <a:off x="5663584" y="6467861"/>
            <a:ext cx="3531736" cy="369332"/>
          </a:xfrm>
          <a:prstGeom prst="rect">
            <a:avLst/>
          </a:prstGeom>
          <a:noFill/>
        </p:spPr>
        <p:txBody>
          <a:bodyPr wrap="none" rtlCol="0">
            <a:spAutoFit/>
          </a:bodyPr>
          <a:lstStyle/>
          <a:p>
            <a:r>
              <a:rPr lang="en-US" dirty="0" smtClean="0">
                <a:solidFill>
                  <a:schemeClr val="bg1"/>
                </a:solidFill>
              </a:rPr>
              <a:t>Illustration by Hank Osuna, 2013</a:t>
            </a:r>
            <a:endParaRPr lang="ru-RU" dirty="0">
              <a:solidFill>
                <a:schemeClr val="bg1"/>
              </a:solidFill>
            </a:endParaRPr>
          </a:p>
        </p:txBody>
      </p:sp>
      <p:sp>
        <p:nvSpPr>
          <p:cNvPr id="6" name="TextBox 5"/>
          <p:cNvSpPr txBox="1"/>
          <p:nvPr/>
        </p:nvSpPr>
        <p:spPr>
          <a:xfrm>
            <a:off x="2783264" y="620688"/>
            <a:ext cx="3300904" cy="923330"/>
          </a:xfrm>
          <a:prstGeom prst="rect">
            <a:avLst/>
          </a:prstGeom>
          <a:noFill/>
        </p:spPr>
        <p:txBody>
          <a:bodyPr wrap="none" rtlCol="0">
            <a:spAutoFit/>
          </a:bodyPr>
          <a:lstStyle/>
          <a:p>
            <a:r>
              <a:rPr lang="en-US" sz="5400" dirty="0" smtClean="0"/>
              <a:t>Our vision</a:t>
            </a:r>
            <a:endParaRPr lang="ru-RU" sz="5400" dirty="0"/>
          </a:p>
        </p:txBody>
      </p:sp>
    </p:spTree>
    <p:extLst>
      <p:ext uri="{BB962C8B-B14F-4D97-AF65-F5344CB8AC3E}">
        <p14:creationId xmlns:p14="http://schemas.microsoft.com/office/powerpoint/2010/main" val="12261200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3203848" y="404664"/>
            <a:ext cx="5940152" cy="1512000"/>
          </a:xfrm>
          <a:prstGeom prst="rect">
            <a:avLst/>
          </a:prstGeom>
          <a:solidFill>
            <a:srgbClr val="B7D4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063875" indent="-285750">
              <a:buFont typeface="Wingdings" panose="05000000000000000000" pitchFamily="2" charset="2"/>
              <a:buChar char="§"/>
            </a:pPr>
            <a:r>
              <a:rPr lang="en-US" dirty="0" smtClean="0">
                <a:solidFill>
                  <a:schemeClr val="accent1">
                    <a:lumMod val="50000"/>
                  </a:schemeClr>
                </a:solidFill>
              </a:rPr>
              <a:t>International setting</a:t>
            </a:r>
          </a:p>
          <a:p>
            <a:pPr marL="3063875" indent="-285750">
              <a:buFont typeface="Wingdings" panose="05000000000000000000" pitchFamily="2" charset="2"/>
              <a:buChar char="§"/>
            </a:pPr>
            <a:r>
              <a:rPr lang="en-US" dirty="0" smtClean="0">
                <a:solidFill>
                  <a:schemeClr val="accent1">
                    <a:lumMod val="50000"/>
                  </a:schemeClr>
                </a:solidFill>
              </a:rPr>
              <a:t>National context</a:t>
            </a:r>
          </a:p>
          <a:p>
            <a:pPr marL="3063875" indent="-285750">
              <a:buFont typeface="Wingdings" panose="05000000000000000000" pitchFamily="2" charset="2"/>
              <a:buChar char="§"/>
            </a:pPr>
            <a:r>
              <a:rPr lang="en-US" dirty="0" smtClean="0">
                <a:solidFill>
                  <a:schemeClr val="accent1">
                    <a:lumMod val="50000"/>
                  </a:schemeClr>
                </a:solidFill>
              </a:rPr>
              <a:t>Regional inclusion</a:t>
            </a:r>
            <a:endParaRPr lang="ru-RU" dirty="0">
              <a:solidFill>
                <a:schemeClr val="accent1">
                  <a:lumMod val="50000"/>
                </a:schemeClr>
              </a:solidFill>
            </a:endParaRPr>
          </a:p>
        </p:txBody>
      </p:sp>
      <p:sp>
        <p:nvSpPr>
          <p:cNvPr id="5" name="Прямоугольник 4"/>
          <p:cNvSpPr/>
          <p:nvPr/>
        </p:nvSpPr>
        <p:spPr>
          <a:xfrm>
            <a:off x="3519035" y="1916664"/>
            <a:ext cx="5616624" cy="1512000"/>
          </a:xfrm>
          <a:prstGeom prst="rect">
            <a:avLst/>
          </a:prstGeom>
          <a:solidFill>
            <a:srgbClr val="5E9E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78125" indent="-285750">
              <a:buFont typeface="Wingdings" panose="05000000000000000000" pitchFamily="2" charset="2"/>
              <a:buChar char="§"/>
            </a:pPr>
            <a:r>
              <a:rPr lang="en-US" dirty="0" smtClean="0">
                <a:solidFill>
                  <a:schemeClr val="accent1">
                    <a:lumMod val="50000"/>
                  </a:schemeClr>
                </a:solidFill>
              </a:rPr>
              <a:t>Mission</a:t>
            </a:r>
            <a:endParaRPr lang="en-US" dirty="0">
              <a:solidFill>
                <a:schemeClr val="accent1">
                  <a:lumMod val="50000"/>
                </a:schemeClr>
              </a:solidFill>
            </a:endParaRPr>
          </a:p>
          <a:p>
            <a:pPr marL="2778125" indent="-285750">
              <a:buFont typeface="Wingdings" panose="05000000000000000000" pitchFamily="2" charset="2"/>
              <a:buChar char="§"/>
            </a:pPr>
            <a:r>
              <a:rPr lang="en-US" dirty="0" smtClean="0">
                <a:solidFill>
                  <a:schemeClr val="accent1">
                    <a:lumMod val="50000"/>
                  </a:schemeClr>
                </a:solidFill>
              </a:rPr>
              <a:t>Strategies</a:t>
            </a:r>
            <a:endParaRPr lang="en-US" dirty="0">
              <a:solidFill>
                <a:schemeClr val="accent1">
                  <a:lumMod val="50000"/>
                </a:schemeClr>
              </a:solidFill>
            </a:endParaRPr>
          </a:p>
          <a:p>
            <a:pPr marL="2778125" indent="-285750">
              <a:buFont typeface="Wingdings" panose="05000000000000000000" pitchFamily="2" charset="2"/>
              <a:buChar char="§"/>
            </a:pPr>
            <a:r>
              <a:rPr lang="en-US" dirty="0" smtClean="0">
                <a:solidFill>
                  <a:schemeClr val="accent1">
                    <a:lumMod val="50000"/>
                  </a:schemeClr>
                </a:solidFill>
              </a:rPr>
              <a:t>Specialties</a:t>
            </a:r>
            <a:endParaRPr lang="ru-RU" dirty="0">
              <a:solidFill>
                <a:schemeClr val="accent1">
                  <a:lumMod val="50000"/>
                </a:schemeClr>
              </a:solidFill>
            </a:endParaRPr>
          </a:p>
        </p:txBody>
      </p:sp>
      <p:sp>
        <p:nvSpPr>
          <p:cNvPr id="6" name="Прямоугольник 5"/>
          <p:cNvSpPr/>
          <p:nvPr/>
        </p:nvSpPr>
        <p:spPr>
          <a:xfrm>
            <a:off x="3275856" y="3428160"/>
            <a:ext cx="5859803" cy="1512000"/>
          </a:xfrm>
          <a:prstGeom prst="rect">
            <a:avLst/>
          </a:prstGeom>
          <a:solidFill>
            <a:srgbClr val="0B33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963863" indent="-285750">
              <a:buFont typeface="Wingdings" panose="05000000000000000000" pitchFamily="2" charset="2"/>
              <a:buChar char="§"/>
            </a:pPr>
            <a:r>
              <a:rPr lang="en-US" dirty="0" smtClean="0">
                <a:solidFill>
                  <a:schemeClr val="bg1"/>
                </a:solidFill>
              </a:rPr>
              <a:t>Decision makers</a:t>
            </a:r>
            <a:endParaRPr lang="en-US" dirty="0">
              <a:solidFill>
                <a:schemeClr val="bg1"/>
              </a:solidFill>
            </a:endParaRPr>
          </a:p>
          <a:p>
            <a:pPr marL="2963863" indent="-285750">
              <a:buFont typeface="Wingdings" panose="05000000000000000000" pitchFamily="2" charset="2"/>
              <a:buChar char="§"/>
            </a:pPr>
            <a:r>
              <a:rPr lang="en-US" dirty="0" smtClean="0">
                <a:solidFill>
                  <a:schemeClr val="bg1"/>
                </a:solidFill>
              </a:rPr>
              <a:t>Operators</a:t>
            </a:r>
            <a:endParaRPr lang="en-US" dirty="0">
              <a:solidFill>
                <a:schemeClr val="bg1"/>
              </a:solidFill>
            </a:endParaRPr>
          </a:p>
          <a:p>
            <a:pPr marL="2963863" indent="-285750">
              <a:buFont typeface="Wingdings" panose="05000000000000000000" pitchFamily="2" charset="2"/>
              <a:buChar char="§"/>
            </a:pPr>
            <a:r>
              <a:rPr lang="en-US" dirty="0" smtClean="0">
                <a:solidFill>
                  <a:schemeClr val="bg1"/>
                </a:solidFill>
              </a:rPr>
              <a:t>Beneficiaries</a:t>
            </a:r>
            <a:endParaRPr lang="ru-RU" dirty="0">
              <a:solidFill>
                <a:schemeClr val="bg1"/>
              </a:solidFill>
            </a:endParaRPr>
          </a:p>
        </p:txBody>
      </p:sp>
      <p:sp>
        <p:nvSpPr>
          <p:cNvPr id="7" name="Овал 6"/>
          <p:cNvSpPr/>
          <p:nvPr/>
        </p:nvSpPr>
        <p:spPr>
          <a:xfrm>
            <a:off x="971600" y="405168"/>
            <a:ext cx="4536000" cy="4536000"/>
          </a:xfrm>
          <a:prstGeom prst="ellipse">
            <a:avLst/>
          </a:prstGeom>
          <a:solidFill>
            <a:srgbClr val="B7D4FF"/>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ru-RU"/>
          </a:p>
        </p:txBody>
      </p:sp>
      <p:sp>
        <p:nvSpPr>
          <p:cNvPr id="8" name="Овал 7"/>
          <p:cNvSpPr/>
          <p:nvPr/>
        </p:nvSpPr>
        <p:spPr>
          <a:xfrm>
            <a:off x="1771056" y="1916664"/>
            <a:ext cx="3009600" cy="3010703"/>
          </a:xfrm>
          <a:prstGeom prst="ellipse">
            <a:avLst/>
          </a:prstGeom>
          <a:solidFill>
            <a:srgbClr val="5E9EFF"/>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ru-RU"/>
          </a:p>
        </p:txBody>
      </p:sp>
      <p:sp>
        <p:nvSpPr>
          <p:cNvPr id="9" name="Овал 8"/>
          <p:cNvSpPr/>
          <p:nvPr/>
        </p:nvSpPr>
        <p:spPr>
          <a:xfrm>
            <a:off x="2519856" y="3435565"/>
            <a:ext cx="1512000" cy="151200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ru-RU"/>
          </a:p>
        </p:txBody>
      </p:sp>
      <p:sp>
        <p:nvSpPr>
          <p:cNvPr id="10" name="TextBox 9"/>
          <p:cNvSpPr txBox="1"/>
          <p:nvPr/>
        </p:nvSpPr>
        <p:spPr>
          <a:xfrm>
            <a:off x="2267744" y="909224"/>
            <a:ext cx="2088232" cy="369332"/>
          </a:xfrm>
          <a:prstGeom prst="rect">
            <a:avLst/>
          </a:prstGeom>
          <a:noFill/>
        </p:spPr>
        <p:txBody>
          <a:bodyPr wrap="square" rtlCol="0">
            <a:spAutoFit/>
          </a:bodyPr>
          <a:lstStyle/>
          <a:p>
            <a:pPr algn="ctr"/>
            <a:r>
              <a:rPr lang="en-US" dirty="0" smtClean="0"/>
              <a:t>Environment</a:t>
            </a:r>
            <a:endParaRPr lang="ru-RU" dirty="0"/>
          </a:p>
        </p:txBody>
      </p:sp>
      <p:sp>
        <p:nvSpPr>
          <p:cNvPr id="11" name="TextBox 10"/>
          <p:cNvSpPr txBox="1"/>
          <p:nvPr/>
        </p:nvSpPr>
        <p:spPr>
          <a:xfrm>
            <a:off x="2267744" y="2268084"/>
            <a:ext cx="2088232" cy="369332"/>
          </a:xfrm>
          <a:prstGeom prst="rect">
            <a:avLst/>
          </a:prstGeom>
          <a:noFill/>
        </p:spPr>
        <p:txBody>
          <a:bodyPr wrap="square" rtlCol="0">
            <a:spAutoFit/>
          </a:bodyPr>
          <a:lstStyle/>
          <a:p>
            <a:pPr algn="ctr"/>
            <a:r>
              <a:rPr lang="en-US" dirty="0" smtClean="0"/>
              <a:t>University</a:t>
            </a:r>
            <a:endParaRPr lang="ru-RU" dirty="0"/>
          </a:p>
        </p:txBody>
      </p:sp>
      <p:sp>
        <p:nvSpPr>
          <p:cNvPr id="12" name="TextBox 11"/>
          <p:cNvSpPr txBox="1"/>
          <p:nvPr/>
        </p:nvSpPr>
        <p:spPr>
          <a:xfrm>
            <a:off x="2195484" y="3779580"/>
            <a:ext cx="2088232" cy="646331"/>
          </a:xfrm>
          <a:prstGeom prst="rect">
            <a:avLst/>
          </a:prstGeom>
          <a:noFill/>
        </p:spPr>
        <p:txBody>
          <a:bodyPr wrap="square" rtlCol="0">
            <a:spAutoFit/>
          </a:bodyPr>
          <a:lstStyle/>
          <a:p>
            <a:pPr algn="ctr"/>
            <a:r>
              <a:rPr lang="en-US" dirty="0" smtClean="0"/>
              <a:t>Quality</a:t>
            </a:r>
            <a:br>
              <a:rPr lang="en-US" dirty="0" smtClean="0"/>
            </a:br>
            <a:r>
              <a:rPr lang="en-US" dirty="0" smtClean="0"/>
              <a:t>initiatives</a:t>
            </a:r>
            <a:endParaRPr lang="ru-RU" dirty="0"/>
          </a:p>
        </p:txBody>
      </p:sp>
      <p:sp>
        <p:nvSpPr>
          <p:cNvPr id="13" name="Равнобедренный треугольник 12"/>
          <p:cNvSpPr/>
          <p:nvPr/>
        </p:nvSpPr>
        <p:spPr>
          <a:xfrm>
            <a:off x="112734" y="4769926"/>
            <a:ext cx="6192688" cy="1800200"/>
          </a:xfrm>
          <a:prstGeom prst="triangle">
            <a:avLst/>
          </a:prstGeom>
          <a:gradFill>
            <a:gsLst>
              <a:gs pos="28000">
                <a:schemeClr val="bg2"/>
              </a:gs>
              <a:gs pos="100000">
                <a:schemeClr val="bg2">
                  <a:lumMod val="50000"/>
                  <a:alpha val="8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ru-RU"/>
          </a:p>
        </p:txBody>
      </p:sp>
      <p:sp>
        <p:nvSpPr>
          <p:cNvPr id="14" name="Прямоугольник 13"/>
          <p:cNvSpPr/>
          <p:nvPr/>
        </p:nvSpPr>
        <p:spPr>
          <a:xfrm>
            <a:off x="179512" y="5805768"/>
            <a:ext cx="1872208" cy="63309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Observation</a:t>
            </a:r>
            <a:endParaRPr lang="ru-RU" dirty="0"/>
          </a:p>
        </p:txBody>
      </p:sp>
      <p:sp>
        <p:nvSpPr>
          <p:cNvPr id="15" name="Прямоугольник 14"/>
          <p:cNvSpPr/>
          <p:nvPr/>
        </p:nvSpPr>
        <p:spPr>
          <a:xfrm>
            <a:off x="2303496" y="5818561"/>
            <a:ext cx="1872208" cy="63309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Interviews</a:t>
            </a:r>
            <a:endParaRPr lang="ru-RU" dirty="0"/>
          </a:p>
        </p:txBody>
      </p:sp>
      <p:sp>
        <p:nvSpPr>
          <p:cNvPr id="16" name="Прямоугольник 15"/>
          <p:cNvSpPr/>
          <p:nvPr/>
        </p:nvSpPr>
        <p:spPr>
          <a:xfrm>
            <a:off x="4371417" y="5805768"/>
            <a:ext cx="1872208" cy="63309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Document analysis</a:t>
            </a:r>
            <a:endParaRPr lang="ru-RU" dirty="0"/>
          </a:p>
        </p:txBody>
      </p:sp>
    </p:spTree>
    <p:extLst>
      <p:ext uri="{BB962C8B-B14F-4D97-AF65-F5344CB8AC3E}">
        <p14:creationId xmlns:p14="http://schemas.microsoft.com/office/powerpoint/2010/main" val="3177676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clrChange>
              <a:clrFrom>
                <a:srgbClr val="E0E0E0"/>
              </a:clrFrom>
              <a:clrTo>
                <a:srgbClr val="E0E0E0">
                  <a:alpha val="0"/>
                </a:srgbClr>
              </a:clrTo>
            </a:clrChange>
            <a:extLst>
              <a:ext uri="{28A0092B-C50C-407E-A947-70E740481C1C}">
                <a14:useLocalDpi xmlns:a14="http://schemas.microsoft.com/office/drawing/2010/main" val="0"/>
              </a:ext>
            </a:extLst>
          </a:blip>
          <a:srcRect l="1320" t="2515" r="1442" b="557"/>
          <a:stretch/>
        </p:blipFill>
        <p:spPr bwMode="auto">
          <a:xfrm>
            <a:off x="35496" y="2398954"/>
            <a:ext cx="6651812" cy="445904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Aceer\Desktop\Presentation\Dnipropetrovsk photos\Dnipropetrovska_ger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1661" y="244925"/>
            <a:ext cx="2660779" cy="301200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31"/>
          <p:cNvSpPr txBox="1">
            <a:spLocks noChangeArrowheads="1"/>
          </p:cNvSpPr>
          <p:nvPr/>
        </p:nvSpPr>
        <p:spPr bwMode="auto">
          <a:xfrm>
            <a:off x="1908174" y="44450"/>
            <a:ext cx="669627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449263" indent="-449263" eaLnBrk="1" hangingPunct="1">
              <a:defRPr/>
            </a:pPr>
            <a:r>
              <a:rPr lang="en-US" sz="3600" dirty="0" err="1" smtClean="0">
                <a:solidFill>
                  <a:schemeClr val="tx2">
                    <a:lumMod val="75000"/>
                  </a:schemeClr>
                </a:solidFill>
              </a:rPr>
              <a:t>Dnipropetrovsk</a:t>
            </a:r>
            <a:endParaRPr lang="uk-UA" sz="3600" dirty="0">
              <a:solidFill>
                <a:schemeClr val="tx2">
                  <a:lumMod val="75000"/>
                </a:schemeClr>
              </a:solidFill>
            </a:endParaRPr>
          </a:p>
        </p:txBody>
      </p:sp>
      <p:grpSp>
        <p:nvGrpSpPr>
          <p:cNvPr id="14" name="Группа 37"/>
          <p:cNvGrpSpPr>
            <a:grpSpLocks/>
          </p:cNvGrpSpPr>
          <p:nvPr/>
        </p:nvGrpSpPr>
        <p:grpSpPr bwMode="auto">
          <a:xfrm>
            <a:off x="141288" y="44450"/>
            <a:ext cx="2270125" cy="1482725"/>
            <a:chOff x="-468560" y="44624"/>
            <a:chExt cx="2269811" cy="1481855"/>
          </a:xfrm>
        </p:grpSpPr>
        <p:sp>
          <p:nvSpPr>
            <p:cNvPr id="15" name="Овал 14"/>
            <p:cNvSpPr/>
            <p:nvPr/>
          </p:nvSpPr>
          <p:spPr>
            <a:xfrm>
              <a:off x="-181263" y="116020"/>
              <a:ext cx="1676168" cy="1410459"/>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pic>
          <p:nvPicPr>
            <p:cNvPr id="16" name="Picture 30" descr="K:\NGUlogo1.jp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8560" y="44624"/>
              <a:ext cx="2269811" cy="1409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Rectangle 3"/>
          <p:cNvSpPr txBox="1">
            <a:spLocks noChangeArrowheads="1"/>
          </p:cNvSpPr>
          <p:nvPr/>
        </p:nvSpPr>
        <p:spPr bwMode="auto">
          <a:xfrm>
            <a:off x="2699791" y="5589240"/>
            <a:ext cx="6261075" cy="652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444500" eaLnBrk="0" hangingPunct="0">
              <a:tabLst>
                <a:tab pos="533400" algn="l"/>
              </a:tabLst>
              <a:defRPr>
                <a:solidFill>
                  <a:schemeClr val="tx1"/>
                </a:solidFill>
                <a:latin typeface="Arial" charset="0"/>
                <a:cs typeface="Arial" charset="0"/>
              </a:defRPr>
            </a:lvl1pPr>
            <a:lvl2pPr marL="742950" indent="-285750" eaLnBrk="0" hangingPunct="0">
              <a:tabLst>
                <a:tab pos="533400" algn="l"/>
              </a:tabLst>
              <a:defRPr>
                <a:solidFill>
                  <a:schemeClr val="tx1"/>
                </a:solidFill>
                <a:latin typeface="Arial" charset="0"/>
                <a:cs typeface="Arial" charset="0"/>
              </a:defRPr>
            </a:lvl2pPr>
            <a:lvl3pPr marL="1143000" indent="-228600" eaLnBrk="0" hangingPunct="0">
              <a:tabLst>
                <a:tab pos="533400" algn="l"/>
              </a:tabLst>
              <a:defRPr>
                <a:solidFill>
                  <a:schemeClr val="tx1"/>
                </a:solidFill>
                <a:latin typeface="Arial" charset="0"/>
                <a:cs typeface="Arial" charset="0"/>
              </a:defRPr>
            </a:lvl3pPr>
            <a:lvl4pPr marL="1600200" indent="-228600" eaLnBrk="0" hangingPunct="0">
              <a:tabLst>
                <a:tab pos="533400" algn="l"/>
              </a:tabLst>
              <a:defRPr>
                <a:solidFill>
                  <a:schemeClr val="tx1"/>
                </a:solidFill>
                <a:latin typeface="Arial" charset="0"/>
                <a:cs typeface="Arial" charset="0"/>
              </a:defRPr>
            </a:lvl4pPr>
            <a:lvl5pPr marL="2057400" indent="-228600" eaLnBrk="0" hangingPunct="0">
              <a:tabLst>
                <a:tab pos="533400"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533400"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533400"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533400"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533400" algn="l"/>
              </a:tabLst>
              <a:defRPr>
                <a:solidFill>
                  <a:schemeClr val="tx1"/>
                </a:solidFill>
                <a:latin typeface="Arial" charset="0"/>
                <a:cs typeface="Arial" charset="0"/>
              </a:defRPr>
            </a:lvl9pPr>
          </a:lstStyle>
          <a:p>
            <a:pPr indent="0" eaLnBrk="1" hangingPunct="1">
              <a:lnSpc>
                <a:spcPct val="80000"/>
              </a:lnSpc>
              <a:spcBef>
                <a:spcPct val="20000"/>
              </a:spcBef>
              <a:spcAft>
                <a:spcPts val="900"/>
              </a:spcAft>
              <a:buClr>
                <a:srgbClr val="C3260C"/>
              </a:buClr>
              <a:buSzPct val="80000"/>
              <a:tabLst>
                <a:tab pos="533400" algn="l"/>
                <a:tab pos="6183313" algn="l"/>
                <a:tab pos="6459538" algn="l"/>
              </a:tabLst>
            </a:pPr>
            <a:r>
              <a:rPr lang="en-US" sz="3200" b="1" dirty="0" smtClean="0">
                <a:solidFill>
                  <a:schemeClr val="bg2">
                    <a:lumMod val="25000"/>
                  </a:schemeClr>
                </a:solidFill>
                <a:effectLst>
                  <a:outerShdw blurRad="38100" dist="38100" dir="2700000" algn="tl">
                    <a:srgbClr val="000000">
                      <a:alpha val="43137"/>
                    </a:srgbClr>
                  </a:outerShdw>
                </a:effectLst>
                <a:latin typeface="Sylfaen" pitchFamily="18" charset="0"/>
              </a:rPr>
              <a:t>Fourth largest city in the Ukraine.</a:t>
            </a:r>
            <a:endParaRPr lang="en-US" sz="3200" b="1" dirty="0" smtClean="0">
              <a:solidFill>
                <a:schemeClr val="bg2">
                  <a:lumMod val="25000"/>
                </a:schemeClr>
              </a:solidFill>
              <a:effectLst>
                <a:outerShdw blurRad="38100" dist="38100" dir="2700000" algn="tl">
                  <a:srgbClr val="000000">
                    <a:alpha val="43137"/>
                  </a:srgbClr>
                </a:outerShdw>
              </a:effectLst>
              <a:latin typeface="Baskerville Old Face" pitchFamily="18" charset="0"/>
            </a:endParaRPr>
          </a:p>
        </p:txBody>
      </p:sp>
      <p:sp>
        <p:nvSpPr>
          <p:cNvPr id="9" name="Rectangle 3"/>
          <p:cNvSpPr txBox="1">
            <a:spLocks noChangeArrowheads="1"/>
          </p:cNvSpPr>
          <p:nvPr/>
        </p:nvSpPr>
        <p:spPr bwMode="auto">
          <a:xfrm>
            <a:off x="60451" y="1556792"/>
            <a:ext cx="5811210" cy="1368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444500" eaLnBrk="0" hangingPunct="0">
              <a:tabLst>
                <a:tab pos="533400" algn="l"/>
              </a:tabLst>
              <a:defRPr>
                <a:solidFill>
                  <a:schemeClr val="tx1"/>
                </a:solidFill>
                <a:latin typeface="Arial" charset="0"/>
                <a:cs typeface="Arial" charset="0"/>
              </a:defRPr>
            </a:lvl1pPr>
            <a:lvl2pPr marL="742950" indent="-285750" eaLnBrk="0" hangingPunct="0">
              <a:tabLst>
                <a:tab pos="533400" algn="l"/>
              </a:tabLst>
              <a:defRPr>
                <a:solidFill>
                  <a:schemeClr val="tx1"/>
                </a:solidFill>
                <a:latin typeface="Arial" charset="0"/>
                <a:cs typeface="Arial" charset="0"/>
              </a:defRPr>
            </a:lvl2pPr>
            <a:lvl3pPr marL="1143000" indent="-228600" eaLnBrk="0" hangingPunct="0">
              <a:tabLst>
                <a:tab pos="533400" algn="l"/>
              </a:tabLst>
              <a:defRPr>
                <a:solidFill>
                  <a:schemeClr val="tx1"/>
                </a:solidFill>
                <a:latin typeface="Arial" charset="0"/>
                <a:cs typeface="Arial" charset="0"/>
              </a:defRPr>
            </a:lvl3pPr>
            <a:lvl4pPr marL="1600200" indent="-228600" eaLnBrk="0" hangingPunct="0">
              <a:tabLst>
                <a:tab pos="533400" algn="l"/>
              </a:tabLst>
              <a:defRPr>
                <a:solidFill>
                  <a:schemeClr val="tx1"/>
                </a:solidFill>
                <a:latin typeface="Arial" charset="0"/>
                <a:cs typeface="Arial" charset="0"/>
              </a:defRPr>
            </a:lvl4pPr>
            <a:lvl5pPr marL="2057400" indent="-228600" eaLnBrk="0" hangingPunct="0">
              <a:tabLst>
                <a:tab pos="533400"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533400"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533400"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533400"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533400" algn="l"/>
              </a:tabLst>
              <a:defRPr>
                <a:solidFill>
                  <a:schemeClr val="tx1"/>
                </a:solidFill>
                <a:latin typeface="Arial" charset="0"/>
                <a:cs typeface="Arial" charset="0"/>
              </a:defRPr>
            </a:lvl9pPr>
          </a:lstStyle>
          <a:p>
            <a:pPr indent="0" algn="r" eaLnBrk="1" hangingPunct="1">
              <a:lnSpc>
                <a:spcPct val="80000"/>
              </a:lnSpc>
              <a:spcBef>
                <a:spcPct val="20000"/>
              </a:spcBef>
              <a:spcAft>
                <a:spcPts val="900"/>
              </a:spcAft>
              <a:buClr>
                <a:srgbClr val="C3260C"/>
              </a:buClr>
              <a:buSzPct val="80000"/>
              <a:tabLst>
                <a:tab pos="533400" algn="l"/>
                <a:tab pos="6183313" algn="l"/>
                <a:tab pos="6459538" algn="l"/>
              </a:tabLst>
            </a:pPr>
            <a:r>
              <a:rPr lang="en-US" sz="3200" b="1" dirty="0" smtClean="0">
                <a:solidFill>
                  <a:schemeClr val="bg2">
                    <a:lumMod val="25000"/>
                  </a:schemeClr>
                </a:solidFill>
                <a:effectLst>
                  <a:outerShdw blurRad="38100" dist="38100" dir="2700000" algn="tl">
                    <a:srgbClr val="000000">
                      <a:alpha val="43137"/>
                    </a:srgbClr>
                  </a:outerShdw>
                </a:effectLst>
                <a:latin typeface="Sylfaen" pitchFamily="18" charset="0"/>
              </a:rPr>
              <a:t>One of the most important industrial, economical and transport centers of the Ukraine.</a:t>
            </a:r>
            <a:endParaRPr lang="en-US" sz="3200" b="1" dirty="0" smtClean="0">
              <a:solidFill>
                <a:schemeClr val="bg2">
                  <a:lumMod val="25000"/>
                </a:schemeClr>
              </a:solidFill>
              <a:effectLst>
                <a:outerShdw blurRad="38100" dist="38100" dir="2700000" algn="tl">
                  <a:srgbClr val="000000">
                    <a:alpha val="43137"/>
                  </a:srgbClr>
                </a:outerShdw>
              </a:effectLst>
              <a:latin typeface="Baskerville Old Face" pitchFamily="18" charset="0"/>
            </a:endParaRPr>
          </a:p>
        </p:txBody>
      </p:sp>
      <p:sp>
        <p:nvSpPr>
          <p:cNvPr id="10" name="Rectangle 3"/>
          <p:cNvSpPr txBox="1">
            <a:spLocks noChangeArrowheads="1"/>
          </p:cNvSpPr>
          <p:nvPr/>
        </p:nvSpPr>
        <p:spPr bwMode="auto">
          <a:xfrm>
            <a:off x="1403648" y="3789040"/>
            <a:ext cx="7704856" cy="652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444500" eaLnBrk="0" hangingPunct="0">
              <a:tabLst>
                <a:tab pos="533400" algn="l"/>
              </a:tabLst>
              <a:defRPr>
                <a:solidFill>
                  <a:schemeClr val="tx1"/>
                </a:solidFill>
                <a:latin typeface="Arial" charset="0"/>
                <a:cs typeface="Arial" charset="0"/>
              </a:defRPr>
            </a:lvl1pPr>
            <a:lvl2pPr marL="742950" indent="-285750" eaLnBrk="0" hangingPunct="0">
              <a:tabLst>
                <a:tab pos="533400" algn="l"/>
              </a:tabLst>
              <a:defRPr>
                <a:solidFill>
                  <a:schemeClr val="tx1"/>
                </a:solidFill>
                <a:latin typeface="Arial" charset="0"/>
                <a:cs typeface="Arial" charset="0"/>
              </a:defRPr>
            </a:lvl2pPr>
            <a:lvl3pPr marL="1143000" indent="-228600" eaLnBrk="0" hangingPunct="0">
              <a:tabLst>
                <a:tab pos="533400" algn="l"/>
              </a:tabLst>
              <a:defRPr>
                <a:solidFill>
                  <a:schemeClr val="tx1"/>
                </a:solidFill>
                <a:latin typeface="Arial" charset="0"/>
                <a:cs typeface="Arial" charset="0"/>
              </a:defRPr>
            </a:lvl3pPr>
            <a:lvl4pPr marL="1600200" indent="-228600" eaLnBrk="0" hangingPunct="0">
              <a:tabLst>
                <a:tab pos="533400" algn="l"/>
              </a:tabLst>
              <a:defRPr>
                <a:solidFill>
                  <a:schemeClr val="tx1"/>
                </a:solidFill>
                <a:latin typeface="Arial" charset="0"/>
                <a:cs typeface="Arial" charset="0"/>
              </a:defRPr>
            </a:lvl4pPr>
            <a:lvl5pPr marL="2057400" indent="-228600" eaLnBrk="0" hangingPunct="0">
              <a:tabLst>
                <a:tab pos="533400"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533400"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533400"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533400"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533400" algn="l"/>
              </a:tabLst>
              <a:defRPr>
                <a:solidFill>
                  <a:schemeClr val="tx1"/>
                </a:solidFill>
                <a:latin typeface="Arial" charset="0"/>
                <a:cs typeface="Arial" charset="0"/>
              </a:defRPr>
            </a:lvl9pPr>
          </a:lstStyle>
          <a:p>
            <a:pPr indent="0" eaLnBrk="1" hangingPunct="1">
              <a:lnSpc>
                <a:spcPct val="80000"/>
              </a:lnSpc>
              <a:spcBef>
                <a:spcPct val="20000"/>
              </a:spcBef>
              <a:spcAft>
                <a:spcPts val="900"/>
              </a:spcAft>
              <a:buClr>
                <a:srgbClr val="C3260C"/>
              </a:buClr>
              <a:buSzPct val="80000"/>
              <a:tabLst>
                <a:tab pos="533400" algn="l"/>
                <a:tab pos="6183313" algn="l"/>
                <a:tab pos="6459538" algn="l"/>
              </a:tabLst>
            </a:pPr>
            <a:r>
              <a:rPr lang="en-US" sz="3200" b="1" dirty="0">
                <a:solidFill>
                  <a:schemeClr val="bg2">
                    <a:lumMod val="25000"/>
                  </a:schemeClr>
                </a:solidFill>
                <a:effectLst>
                  <a:outerShdw blurRad="38100" dist="38100" dir="2700000" algn="tl">
                    <a:srgbClr val="000000">
                      <a:alpha val="43137"/>
                    </a:srgbClr>
                  </a:outerShdw>
                </a:effectLst>
                <a:latin typeface="Sylfaen" pitchFamily="18" charset="0"/>
              </a:rPr>
              <a:t>Capital of ferrous </a:t>
            </a:r>
            <a:r>
              <a:rPr lang="en-US" sz="3200" b="1" dirty="0" smtClean="0">
                <a:solidFill>
                  <a:schemeClr val="bg2">
                    <a:lumMod val="25000"/>
                  </a:schemeClr>
                </a:solidFill>
                <a:effectLst>
                  <a:outerShdw blurRad="38100" dist="38100" dir="2700000" algn="tl">
                    <a:srgbClr val="000000">
                      <a:alpha val="43137"/>
                    </a:srgbClr>
                  </a:outerShdw>
                </a:effectLst>
                <a:latin typeface="Sylfaen" pitchFamily="18" charset="0"/>
              </a:rPr>
              <a:t>metallurgy and aerospace of the Ukraine.</a:t>
            </a:r>
            <a:endParaRPr lang="en-US" sz="3200" b="1" dirty="0" smtClean="0">
              <a:solidFill>
                <a:schemeClr val="bg2">
                  <a:lumMod val="25000"/>
                </a:schemeClr>
              </a:solidFill>
              <a:effectLst>
                <a:outerShdw blurRad="38100" dist="38100" dir="2700000" algn="tl">
                  <a:srgbClr val="000000">
                    <a:alpha val="43137"/>
                  </a:srgbClr>
                </a:outerShdw>
              </a:effectLst>
              <a:latin typeface="Baskerville Old Face" pitchFamily="18" charset="0"/>
            </a:endParaRPr>
          </a:p>
        </p:txBody>
      </p:sp>
    </p:spTree>
    <p:extLst>
      <p:ext uri="{BB962C8B-B14F-4D97-AF65-F5344CB8AC3E}">
        <p14:creationId xmlns:p14="http://schemas.microsoft.com/office/powerpoint/2010/main" val="2980459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right)">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wipe(right)">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wipe(right)">
                                      <p:cBhvr>
                                        <p:cTn id="1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allAtOnce"/>
      <p:bldP spid="9" grpId="0" build="allAtOnce"/>
      <p:bldP spid="10" grpId="0" build="allAtOnce"/>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31"/>
          <p:cNvSpPr txBox="1">
            <a:spLocks noChangeArrowheads="1"/>
          </p:cNvSpPr>
          <p:nvPr/>
        </p:nvSpPr>
        <p:spPr bwMode="auto">
          <a:xfrm>
            <a:off x="1908174" y="-55632"/>
            <a:ext cx="7235826"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449263" indent="-449263" eaLnBrk="1" hangingPunct="1">
              <a:defRPr/>
            </a:pPr>
            <a:r>
              <a:rPr lang="en-US" sz="3600" dirty="0">
                <a:solidFill>
                  <a:schemeClr val="tx2">
                    <a:lumMod val="75000"/>
                  </a:schemeClr>
                </a:solidFill>
              </a:rPr>
              <a:t>The roles and </a:t>
            </a:r>
            <a:r>
              <a:rPr lang="en-US" sz="3600" dirty="0" smtClean="0">
                <a:solidFill>
                  <a:schemeClr val="tx2">
                    <a:lumMod val="75000"/>
                  </a:schemeClr>
                </a:solidFill>
              </a:rPr>
              <a:t>the authorities </a:t>
            </a:r>
            <a:r>
              <a:rPr lang="en-US" sz="3600" dirty="0">
                <a:solidFill>
                  <a:schemeClr val="tx2">
                    <a:lumMod val="75000"/>
                  </a:schemeClr>
                </a:solidFill>
              </a:rPr>
              <a:t>of the bodies in the system of formal education qualifications</a:t>
            </a:r>
            <a:endParaRPr lang="uk-UA" sz="3600" dirty="0">
              <a:solidFill>
                <a:schemeClr val="tx2">
                  <a:lumMod val="75000"/>
                </a:schemeClr>
              </a:solidFill>
            </a:endParaRPr>
          </a:p>
        </p:txBody>
      </p:sp>
      <p:grpSp>
        <p:nvGrpSpPr>
          <p:cNvPr id="14" name="Группа 37"/>
          <p:cNvGrpSpPr>
            <a:grpSpLocks/>
          </p:cNvGrpSpPr>
          <p:nvPr/>
        </p:nvGrpSpPr>
        <p:grpSpPr bwMode="auto">
          <a:xfrm>
            <a:off x="141288" y="44450"/>
            <a:ext cx="2270125" cy="1482725"/>
            <a:chOff x="-468560" y="44624"/>
            <a:chExt cx="2269811" cy="1481855"/>
          </a:xfrm>
        </p:grpSpPr>
        <p:sp>
          <p:nvSpPr>
            <p:cNvPr id="15" name="Овал 14"/>
            <p:cNvSpPr/>
            <p:nvPr/>
          </p:nvSpPr>
          <p:spPr>
            <a:xfrm>
              <a:off x="-181263" y="116020"/>
              <a:ext cx="1676168" cy="1410459"/>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pic>
          <p:nvPicPr>
            <p:cNvPr id="16" name="Picture 30" descr="K:\NGUlogo1.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8560" y="44624"/>
              <a:ext cx="2269811" cy="1409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2" name="Таблица 1"/>
          <p:cNvGraphicFramePr>
            <a:graphicFrameLocks noGrp="1"/>
          </p:cNvGraphicFramePr>
          <p:nvPr>
            <p:extLst>
              <p:ext uri="{D42A27DB-BD31-4B8C-83A1-F6EECF244321}">
                <p14:modId xmlns:p14="http://schemas.microsoft.com/office/powerpoint/2010/main" val="4213172257"/>
              </p:ext>
            </p:extLst>
          </p:nvPr>
        </p:nvGraphicFramePr>
        <p:xfrm>
          <a:off x="470189" y="1617016"/>
          <a:ext cx="8275659" cy="5282755"/>
        </p:xfrm>
        <a:graphic>
          <a:graphicData uri="http://schemas.openxmlformats.org/drawingml/2006/table">
            <a:tbl>
              <a:tblPr firstRow="1" firstCol="1" bandRow="1">
                <a:tableStyleId>{5C22544A-7EE6-4342-B048-85BDC9FD1C3A}</a:tableStyleId>
              </a:tblPr>
              <a:tblGrid>
                <a:gridCol w="3902201">
                  <a:extLst>
                    <a:ext uri="{9D8B030D-6E8A-4147-A177-3AD203B41FA5}">
                      <a16:colId xmlns:a16="http://schemas.microsoft.com/office/drawing/2014/main" val="20000"/>
                    </a:ext>
                  </a:extLst>
                </a:gridCol>
                <a:gridCol w="603235">
                  <a:extLst>
                    <a:ext uri="{9D8B030D-6E8A-4147-A177-3AD203B41FA5}">
                      <a16:colId xmlns:a16="http://schemas.microsoft.com/office/drawing/2014/main" val="20001"/>
                    </a:ext>
                  </a:extLst>
                </a:gridCol>
                <a:gridCol w="565879">
                  <a:extLst>
                    <a:ext uri="{9D8B030D-6E8A-4147-A177-3AD203B41FA5}">
                      <a16:colId xmlns:a16="http://schemas.microsoft.com/office/drawing/2014/main" val="20002"/>
                    </a:ext>
                  </a:extLst>
                </a:gridCol>
                <a:gridCol w="640592">
                  <a:extLst>
                    <a:ext uri="{9D8B030D-6E8A-4147-A177-3AD203B41FA5}">
                      <a16:colId xmlns:a16="http://schemas.microsoft.com/office/drawing/2014/main" val="20003"/>
                    </a:ext>
                  </a:extLst>
                </a:gridCol>
                <a:gridCol w="754044">
                  <a:extLst>
                    <a:ext uri="{9D8B030D-6E8A-4147-A177-3AD203B41FA5}">
                      <a16:colId xmlns:a16="http://schemas.microsoft.com/office/drawing/2014/main" val="20005"/>
                    </a:ext>
                  </a:extLst>
                </a:gridCol>
                <a:gridCol w="904854">
                  <a:extLst>
                    <a:ext uri="{9D8B030D-6E8A-4147-A177-3AD203B41FA5}">
                      <a16:colId xmlns:a16="http://schemas.microsoft.com/office/drawing/2014/main" val="20006"/>
                    </a:ext>
                  </a:extLst>
                </a:gridCol>
                <a:gridCol w="904854">
                  <a:extLst>
                    <a:ext uri="{9D8B030D-6E8A-4147-A177-3AD203B41FA5}">
                      <a16:colId xmlns:a16="http://schemas.microsoft.com/office/drawing/2014/main" val="20007"/>
                    </a:ext>
                  </a:extLst>
                </a:gridCol>
              </a:tblGrid>
              <a:tr h="1912339">
                <a:tc>
                  <a:txBody>
                    <a:bodyPr/>
                    <a:lstStyle/>
                    <a:p>
                      <a:pPr algn="just">
                        <a:lnSpc>
                          <a:spcPct val="115000"/>
                        </a:lnSpc>
                        <a:spcAft>
                          <a:spcPts val="0"/>
                        </a:spcAft>
                      </a:pPr>
                      <a:r>
                        <a:rPr lang="uk-UA" sz="1000" dirty="0">
                          <a:effectLst/>
                        </a:rPr>
                        <a:t>             </a:t>
                      </a:r>
                      <a:endParaRPr lang="ru-RU" sz="1050" dirty="0">
                        <a:effectLst/>
                      </a:endParaRPr>
                    </a:p>
                    <a:p>
                      <a:pPr algn="just">
                        <a:lnSpc>
                          <a:spcPct val="115000"/>
                        </a:lnSpc>
                        <a:spcAft>
                          <a:spcPts val="0"/>
                        </a:spcAft>
                      </a:pPr>
                      <a:r>
                        <a:rPr lang="ru-RU" sz="1050" dirty="0">
                          <a:effectLst/>
                        </a:rPr>
                        <a:t> </a:t>
                      </a:r>
                    </a:p>
                    <a:p>
                      <a:pPr algn="just">
                        <a:lnSpc>
                          <a:spcPct val="115000"/>
                        </a:lnSpc>
                        <a:spcAft>
                          <a:spcPts val="0"/>
                        </a:spcAft>
                      </a:pPr>
                      <a:r>
                        <a:rPr lang="en-US" sz="1050" dirty="0">
                          <a:effectLst/>
                        </a:rPr>
                        <a:t> </a:t>
                      </a:r>
                      <a:endParaRPr lang="ru-RU" sz="1100" dirty="0" smtClean="0">
                        <a:effectLst/>
                      </a:endParaRPr>
                    </a:p>
                    <a:p>
                      <a:pPr algn="r">
                        <a:lnSpc>
                          <a:spcPct val="115000"/>
                        </a:lnSpc>
                        <a:spcAft>
                          <a:spcPts val="0"/>
                        </a:spcAft>
                        <a:tabLst>
                          <a:tab pos="3671888" algn="r"/>
                          <a:tab pos="3773488" algn="l"/>
                        </a:tabLst>
                      </a:pPr>
                      <a:r>
                        <a:rPr lang="en-US" sz="1100" dirty="0" smtClean="0">
                          <a:effectLst/>
                        </a:rPr>
                        <a:t> </a:t>
                      </a:r>
                      <a:r>
                        <a:rPr lang="pl-PL" sz="1400" dirty="0" smtClean="0">
                          <a:effectLst/>
                        </a:rPr>
                        <a:t>Responsible </a:t>
                      </a:r>
                      <a:endParaRPr lang="ru-RU" sz="1400" dirty="0" smtClean="0">
                        <a:effectLst/>
                      </a:endParaRPr>
                    </a:p>
                    <a:p>
                      <a:pPr algn="r">
                        <a:lnSpc>
                          <a:spcPct val="115000"/>
                        </a:lnSpc>
                        <a:spcAft>
                          <a:spcPts val="0"/>
                        </a:spcAft>
                        <a:tabLst>
                          <a:tab pos="3671888" algn="r"/>
                          <a:tab pos="3773488" algn="l"/>
                        </a:tabLst>
                      </a:pPr>
                      <a:r>
                        <a:rPr lang="pl-PL" sz="1400" dirty="0" smtClean="0">
                          <a:effectLst/>
                        </a:rPr>
                        <a:t>authorities</a:t>
                      </a:r>
                      <a:endParaRPr lang="ru-RU" sz="1200" dirty="0" smtClean="0">
                        <a:effectLst/>
                      </a:endParaRPr>
                    </a:p>
                    <a:p>
                      <a:pPr algn="l">
                        <a:lnSpc>
                          <a:spcPct val="115000"/>
                        </a:lnSpc>
                        <a:spcAft>
                          <a:spcPts val="0"/>
                        </a:spcAft>
                      </a:pPr>
                      <a:r>
                        <a:rPr lang="en-US" sz="1050" dirty="0">
                          <a:effectLst/>
                        </a:rPr>
                        <a:t> </a:t>
                      </a:r>
                      <a:endParaRPr lang="ru-RU" sz="1050" dirty="0">
                        <a:effectLst/>
                      </a:endParaRPr>
                    </a:p>
                    <a:p>
                      <a:pPr algn="just">
                        <a:lnSpc>
                          <a:spcPct val="115000"/>
                        </a:lnSpc>
                        <a:spcAft>
                          <a:spcPts val="0"/>
                        </a:spcAft>
                      </a:pPr>
                      <a:r>
                        <a:rPr lang="pl-PL" sz="1400" dirty="0" smtClean="0">
                          <a:effectLst/>
                        </a:rPr>
                        <a:t>basic</a:t>
                      </a:r>
                    </a:p>
                    <a:p>
                      <a:pPr algn="just">
                        <a:lnSpc>
                          <a:spcPct val="115000"/>
                        </a:lnSpc>
                        <a:spcAft>
                          <a:spcPts val="0"/>
                        </a:spcAft>
                      </a:pPr>
                      <a:r>
                        <a:rPr lang="en-US" sz="1400" dirty="0" smtClean="0">
                          <a:effectLst/>
                        </a:rPr>
                        <a:t>c</a:t>
                      </a:r>
                      <a:r>
                        <a:rPr lang="pl-PL" sz="1400" dirty="0" smtClean="0">
                          <a:effectLst/>
                        </a:rPr>
                        <a:t>omponents</a:t>
                      </a:r>
                    </a:p>
                    <a:p>
                      <a:pPr algn="just">
                        <a:lnSpc>
                          <a:spcPct val="115000"/>
                        </a:lnSpc>
                        <a:spcAft>
                          <a:spcPts val="0"/>
                        </a:spcAft>
                      </a:pPr>
                      <a:r>
                        <a:rPr lang="pl-PL" sz="1400" dirty="0" smtClean="0">
                          <a:effectLst/>
                        </a:rPr>
                        <a:t>(Features)</a:t>
                      </a:r>
                      <a:endParaRPr lang="ru-RU" sz="1400" dirty="0">
                        <a:effectLst/>
                        <a:latin typeface="Calibri"/>
                        <a:ea typeface="Calibri"/>
                        <a:cs typeface="Times New Roman"/>
                      </a:endParaRPr>
                    </a:p>
                  </a:txBody>
                  <a:tcPr marL="41840" marR="41840" marT="0" marB="0">
                    <a:lnTlToBr w="28575" cap="flat" cmpd="sng" algn="ctr">
                      <a:solidFill>
                        <a:schemeClr val="bg1"/>
                      </a:solidFill>
                      <a:prstDash val="solid"/>
                      <a:round/>
                      <a:headEnd type="none" w="med" len="med"/>
                      <a:tailEnd type="none" w="med" len="med"/>
                    </a:lnTlToBr>
                  </a:tcPr>
                </a:tc>
                <a:tc>
                  <a:txBody>
                    <a:bodyPr/>
                    <a:lstStyle/>
                    <a:p>
                      <a:pPr marL="71755" marR="71755">
                        <a:lnSpc>
                          <a:spcPts val="1000"/>
                        </a:lnSpc>
                        <a:spcAft>
                          <a:spcPts val="0"/>
                        </a:spcAft>
                      </a:pPr>
                      <a:r>
                        <a:rPr lang="en-US" sz="1400" b="1" i="0" dirty="0" smtClean="0">
                          <a:effectLst/>
                          <a:latin typeface="Times New Roman" panose="02020603050405020304" pitchFamily="18" charset="0"/>
                          <a:ea typeface="Calibri"/>
                          <a:cs typeface="Times New Roman" panose="02020603050405020304" pitchFamily="18" charset="0"/>
                        </a:rPr>
                        <a:t>Ministry of Education and Science</a:t>
                      </a:r>
                      <a:endParaRPr lang="ru-RU" sz="1400" b="1" i="0" dirty="0">
                        <a:effectLst/>
                        <a:latin typeface="Times New Roman" panose="02020603050405020304" pitchFamily="18" charset="0"/>
                        <a:ea typeface="Calibri"/>
                        <a:cs typeface="Times New Roman" panose="02020603050405020304" pitchFamily="18" charset="0"/>
                      </a:endParaRPr>
                    </a:p>
                  </a:txBody>
                  <a:tcPr marL="41840" marR="41840" marT="0" marB="0" vert="vert270" anchor="ctr"/>
                </a:tc>
                <a:tc>
                  <a:txBody>
                    <a:bodyPr/>
                    <a:lstStyle/>
                    <a:p>
                      <a:pPr marL="71755" marR="71755">
                        <a:lnSpc>
                          <a:spcPts val="1000"/>
                        </a:lnSpc>
                        <a:spcAft>
                          <a:spcPts val="0"/>
                        </a:spcAft>
                      </a:pPr>
                      <a:r>
                        <a:rPr lang="en-US" sz="1400" b="1" i="0" dirty="0" smtClean="0">
                          <a:effectLst/>
                          <a:latin typeface="Times New Roman" pitchFamily="18" charset="0"/>
                          <a:cs typeface="Times New Roman" pitchFamily="18" charset="0"/>
                        </a:rPr>
                        <a:t>School</a:t>
                      </a:r>
                      <a:endParaRPr lang="ru-RU" sz="1400" b="1" i="0" dirty="0">
                        <a:effectLst/>
                        <a:latin typeface="Times New Roman" pitchFamily="18" charset="0"/>
                        <a:ea typeface="Calibri"/>
                        <a:cs typeface="Times New Roman" pitchFamily="18" charset="0"/>
                      </a:endParaRPr>
                    </a:p>
                  </a:txBody>
                  <a:tcPr marL="41840" marR="41840" marT="0" marB="0" vert="vert270" anchor="ctr"/>
                </a:tc>
                <a:tc>
                  <a:txBody>
                    <a:bodyPr/>
                    <a:lstStyle/>
                    <a:p>
                      <a:pPr marL="71755" marR="71755">
                        <a:lnSpc>
                          <a:spcPts val="1000"/>
                        </a:lnSpc>
                        <a:spcAft>
                          <a:spcPts val="0"/>
                        </a:spcAft>
                      </a:pPr>
                      <a:r>
                        <a:rPr lang="pl-PL" sz="1400" b="1" i="0" kern="1200" dirty="0" smtClean="0">
                          <a:solidFill>
                            <a:schemeClr val="lt1"/>
                          </a:solidFill>
                          <a:effectLst/>
                          <a:latin typeface="Times New Roman" panose="02020603050405020304" pitchFamily="18" charset="0"/>
                          <a:ea typeface="+mn-ea"/>
                          <a:cs typeface="Times New Roman" panose="02020603050405020304" pitchFamily="18" charset="0"/>
                        </a:rPr>
                        <a:t>Training school</a:t>
                      </a:r>
                      <a:endParaRPr lang="ru-RU" sz="1400" b="1" i="0" dirty="0">
                        <a:effectLst/>
                        <a:latin typeface="Times New Roman" pitchFamily="18" charset="0"/>
                        <a:ea typeface="Calibri"/>
                        <a:cs typeface="Times New Roman" pitchFamily="18" charset="0"/>
                      </a:endParaRPr>
                    </a:p>
                  </a:txBody>
                  <a:tcPr marL="41840" marR="41840" marT="0" marB="0" vert="vert270" anchor="ctr"/>
                </a:tc>
                <a:tc>
                  <a:txBody>
                    <a:bodyPr/>
                    <a:lstStyle/>
                    <a:p>
                      <a:pPr marL="71755" marR="71755">
                        <a:lnSpc>
                          <a:spcPts val="1000"/>
                        </a:lnSpc>
                        <a:spcAft>
                          <a:spcPts val="0"/>
                        </a:spcAft>
                      </a:pPr>
                      <a:r>
                        <a:rPr lang="pl-PL" sz="1400" b="1" i="0" kern="1200" dirty="0" smtClean="0">
                          <a:solidFill>
                            <a:schemeClr val="lt1"/>
                          </a:solidFill>
                          <a:effectLst/>
                          <a:latin typeface="Times New Roman" panose="02020603050405020304" pitchFamily="18" charset="0"/>
                          <a:ea typeface="+mn-ea"/>
                          <a:cs typeface="Times New Roman" panose="02020603050405020304" pitchFamily="18" charset="0"/>
                        </a:rPr>
                        <a:t>Institutions of Higher Education</a:t>
                      </a:r>
                      <a:endParaRPr lang="ru-RU" sz="1400" b="1" i="0" dirty="0">
                        <a:effectLst/>
                        <a:latin typeface="Times New Roman" panose="02020603050405020304" pitchFamily="18" charset="0"/>
                        <a:ea typeface="Calibri"/>
                        <a:cs typeface="Times New Roman" panose="02020603050405020304" pitchFamily="18" charset="0"/>
                      </a:endParaRPr>
                    </a:p>
                  </a:txBody>
                  <a:tcPr marL="41840" marR="41840" marT="0" marB="0" vert="vert270" anchor="ctr"/>
                </a:tc>
                <a:tc>
                  <a:txBody>
                    <a:bodyPr/>
                    <a:lstStyle/>
                    <a:p>
                      <a:pPr marL="71755" marR="71755">
                        <a:lnSpc>
                          <a:spcPts val="1000"/>
                        </a:lnSpc>
                        <a:spcAft>
                          <a:spcPts val="0"/>
                        </a:spcAft>
                      </a:pPr>
                      <a:r>
                        <a:rPr lang="en-US" sz="1400" b="1" i="0" dirty="0" smtClean="0">
                          <a:effectLst/>
                          <a:latin typeface="Times New Roman" pitchFamily="18" charset="0"/>
                          <a:cs typeface="Times New Roman" pitchFamily="18" charset="0"/>
                        </a:rPr>
                        <a:t>Quality Assurance Agency for Higher Education</a:t>
                      </a:r>
                      <a:endParaRPr lang="ru-RU" sz="1400" b="1" i="0" dirty="0">
                        <a:effectLst/>
                        <a:latin typeface="Times New Roman" pitchFamily="18" charset="0"/>
                        <a:ea typeface="Calibri"/>
                        <a:cs typeface="Times New Roman" pitchFamily="18" charset="0"/>
                      </a:endParaRPr>
                    </a:p>
                  </a:txBody>
                  <a:tcPr marL="41840" marR="41840" marT="0" marB="0" vert="vert270" anchor="ctr"/>
                </a:tc>
                <a:tc>
                  <a:txBody>
                    <a:bodyPr/>
                    <a:lstStyle/>
                    <a:p>
                      <a:pPr marL="71755" marR="71755">
                        <a:lnSpc>
                          <a:spcPts val="1000"/>
                        </a:lnSpc>
                        <a:spcAft>
                          <a:spcPts val="0"/>
                        </a:spcAft>
                      </a:pPr>
                      <a:r>
                        <a:rPr lang="pl-PL" sz="1400" b="1" i="0" kern="1200" dirty="0" smtClean="0">
                          <a:solidFill>
                            <a:schemeClr val="lt1"/>
                          </a:solidFill>
                          <a:effectLst/>
                          <a:latin typeface="Times New Roman" panose="02020603050405020304" pitchFamily="18" charset="0"/>
                          <a:ea typeface="+mn-ea"/>
                          <a:cs typeface="Times New Roman" panose="02020603050405020304" pitchFamily="18" charset="0"/>
                        </a:rPr>
                        <a:t>Infant schools</a:t>
                      </a:r>
                      <a:endParaRPr lang="ru-RU" sz="1400" b="1" i="0" dirty="0">
                        <a:effectLst/>
                        <a:latin typeface="Times New Roman" pitchFamily="18" charset="0"/>
                        <a:ea typeface="Calibri"/>
                        <a:cs typeface="Times New Roman" pitchFamily="18" charset="0"/>
                      </a:endParaRPr>
                    </a:p>
                  </a:txBody>
                  <a:tcPr marL="41840" marR="41840" marT="0" marB="0" vert="vert270" anchor="ctr"/>
                </a:tc>
                <a:extLst>
                  <a:ext uri="{0D108BD9-81ED-4DB2-BD59-A6C34878D82A}">
                    <a16:rowId xmlns:a16="http://schemas.microsoft.com/office/drawing/2014/main" val="10000"/>
                  </a:ext>
                </a:extLst>
              </a:tr>
              <a:tr h="376953">
                <a:tc>
                  <a:txBody>
                    <a:bodyPr/>
                    <a:lstStyle/>
                    <a:p>
                      <a:pPr>
                        <a:lnSpc>
                          <a:spcPct val="115000"/>
                        </a:lnSpc>
                        <a:spcAft>
                          <a:spcPts val="0"/>
                        </a:spcAft>
                      </a:pPr>
                      <a:r>
                        <a:rPr lang="en-US" sz="1200" dirty="0" smtClean="0">
                          <a:effectLst/>
                          <a:latin typeface="Times New Roman" panose="02020603050405020304" pitchFamily="18" charset="0"/>
                          <a:cs typeface="Times New Roman" panose="02020603050405020304" pitchFamily="18" charset="0"/>
                        </a:rPr>
                        <a:t>The development of standards / qualifications</a:t>
                      </a:r>
                      <a:endParaRPr lang="ru-RU" sz="1200" dirty="0">
                        <a:effectLst/>
                        <a:latin typeface="Times New Roman" panose="02020603050405020304" pitchFamily="18" charset="0"/>
                        <a:ea typeface="Calibri"/>
                        <a:cs typeface="Times New Roman" panose="02020603050405020304" pitchFamily="18" charset="0"/>
                      </a:endParaRPr>
                    </a:p>
                  </a:txBody>
                  <a:tcPr marL="41840" marR="41840" marT="0" marB="0" anchor="ctr"/>
                </a:tc>
                <a:tc>
                  <a:txBody>
                    <a:bodyPr/>
                    <a:lstStyle/>
                    <a:p>
                      <a:pPr algn="ctr">
                        <a:lnSpc>
                          <a:spcPct val="115000"/>
                        </a:lnSpc>
                        <a:spcAft>
                          <a:spcPts val="0"/>
                        </a:spcAft>
                      </a:pPr>
                      <a:r>
                        <a:rPr lang="ru-RU" sz="1800" dirty="0" smtClean="0">
                          <a:effectLst/>
                          <a:sym typeface="Wingdings"/>
                        </a:rPr>
                        <a:t></a:t>
                      </a:r>
                      <a:endParaRPr lang="ru-RU" sz="1800" dirty="0">
                        <a:effectLst/>
                        <a:latin typeface="Calibri"/>
                        <a:ea typeface="Calibri"/>
                        <a:cs typeface="Times New Roman"/>
                      </a:endParaRPr>
                    </a:p>
                  </a:txBody>
                  <a:tcPr marL="41840" marR="41840" marT="0" marB="0" anchor="ctr"/>
                </a:tc>
                <a:tc>
                  <a:txBody>
                    <a:bodyPr/>
                    <a:lstStyle/>
                    <a:p>
                      <a:pPr algn="ctr">
                        <a:lnSpc>
                          <a:spcPct val="115000"/>
                        </a:lnSpc>
                        <a:spcAft>
                          <a:spcPts val="0"/>
                        </a:spcAft>
                      </a:pPr>
                      <a:r>
                        <a:rPr lang="uk-UA" sz="1800" dirty="0">
                          <a:effectLst/>
                        </a:rPr>
                        <a:t> </a:t>
                      </a:r>
                      <a:endParaRPr lang="ru-RU" sz="1800" dirty="0">
                        <a:effectLst/>
                        <a:latin typeface="Calibri"/>
                        <a:ea typeface="Calibri"/>
                        <a:cs typeface="Times New Roman"/>
                      </a:endParaRPr>
                    </a:p>
                  </a:txBody>
                  <a:tcPr marL="41840" marR="41840" marT="0" marB="0" anchor="ctr"/>
                </a:tc>
                <a:tc>
                  <a:txBody>
                    <a:bodyPr/>
                    <a:lstStyle/>
                    <a:p>
                      <a:pPr algn="ctr">
                        <a:lnSpc>
                          <a:spcPct val="115000"/>
                        </a:lnSpc>
                        <a:spcAft>
                          <a:spcPts val="0"/>
                        </a:spcAft>
                      </a:pPr>
                      <a:r>
                        <a:rPr lang="uk-UA" sz="1800" dirty="0">
                          <a:effectLst/>
                        </a:rPr>
                        <a:t> </a:t>
                      </a:r>
                      <a:endParaRPr lang="ru-RU" sz="1800" dirty="0">
                        <a:effectLst/>
                        <a:latin typeface="Calibri"/>
                        <a:ea typeface="Calibri"/>
                        <a:cs typeface="Times New Roman"/>
                      </a:endParaRPr>
                    </a:p>
                  </a:txBody>
                  <a:tcPr marL="41840" marR="41840" marT="0" marB="0" anchor="ctr"/>
                </a:tc>
                <a:tc>
                  <a:txBody>
                    <a:bodyPr/>
                    <a:lstStyle/>
                    <a:p>
                      <a:pPr algn="ctr">
                        <a:lnSpc>
                          <a:spcPct val="115000"/>
                        </a:lnSpc>
                        <a:spcAft>
                          <a:spcPts val="0"/>
                        </a:spcAft>
                      </a:pPr>
                      <a:r>
                        <a:rPr lang="ru-RU" sz="1800" dirty="0" smtClean="0">
                          <a:effectLst/>
                          <a:sym typeface="Wingdings"/>
                        </a:rPr>
                        <a:t></a:t>
                      </a:r>
                      <a:endParaRPr lang="ru-RU" sz="1800" dirty="0">
                        <a:effectLst/>
                        <a:latin typeface="Calibri"/>
                        <a:ea typeface="Calibri"/>
                        <a:cs typeface="Times New Roman"/>
                      </a:endParaRPr>
                    </a:p>
                  </a:txBody>
                  <a:tcPr marL="41840" marR="41840" marT="0" marB="0" anchor="ctr"/>
                </a:tc>
                <a:tc>
                  <a:txBody>
                    <a:bodyPr/>
                    <a:lstStyle/>
                    <a:p>
                      <a:pPr algn="ctr">
                        <a:lnSpc>
                          <a:spcPct val="115000"/>
                        </a:lnSpc>
                        <a:spcAft>
                          <a:spcPts val="0"/>
                        </a:spcAft>
                      </a:pPr>
                      <a:r>
                        <a:rPr lang="ru-RU" sz="1800" dirty="0" smtClean="0">
                          <a:effectLst/>
                          <a:sym typeface="Wingdings"/>
                        </a:rPr>
                        <a:t></a:t>
                      </a:r>
                      <a:endParaRPr lang="ru-RU" sz="1800" dirty="0">
                        <a:effectLst/>
                        <a:latin typeface="Calibri"/>
                        <a:ea typeface="Calibri"/>
                        <a:cs typeface="Times New Roman"/>
                      </a:endParaRPr>
                    </a:p>
                  </a:txBody>
                  <a:tcPr marL="41840" marR="41840" marT="0" marB="0" anchor="ctr"/>
                </a:tc>
                <a:tc>
                  <a:txBody>
                    <a:bodyPr/>
                    <a:lstStyle/>
                    <a:p>
                      <a:pPr algn="ctr">
                        <a:lnSpc>
                          <a:spcPct val="115000"/>
                        </a:lnSpc>
                        <a:spcAft>
                          <a:spcPts val="0"/>
                        </a:spcAft>
                      </a:pPr>
                      <a:r>
                        <a:rPr lang="ru-RU" sz="1800">
                          <a:effectLst/>
                        </a:rPr>
                        <a:t> </a:t>
                      </a:r>
                      <a:endParaRPr lang="ru-RU" sz="1800">
                        <a:effectLst/>
                        <a:latin typeface="Calibri"/>
                        <a:ea typeface="Calibri"/>
                        <a:cs typeface="Times New Roman"/>
                      </a:endParaRPr>
                    </a:p>
                  </a:txBody>
                  <a:tcPr marL="41840" marR="41840" marT="0" marB="0" anchor="ctr"/>
                </a:tc>
                <a:extLst>
                  <a:ext uri="{0D108BD9-81ED-4DB2-BD59-A6C34878D82A}">
                    <a16:rowId xmlns:a16="http://schemas.microsoft.com/office/drawing/2014/main" val="10001"/>
                  </a:ext>
                </a:extLst>
              </a:tr>
              <a:tr h="361873">
                <a:tc>
                  <a:txBody>
                    <a:bodyPr/>
                    <a:lstStyle/>
                    <a:p>
                      <a:pPr>
                        <a:lnSpc>
                          <a:spcPct val="115000"/>
                        </a:lnSpc>
                        <a:spcAft>
                          <a:spcPts val="0"/>
                        </a:spcAft>
                      </a:pPr>
                      <a:r>
                        <a:rPr lang="pl-PL" sz="1200" dirty="0" smtClean="0">
                          <a:effectLst/>
                          <a:latin typeface="Times New Roman" panose="02020603050405020304" pitchFamily="18" charset="0"/>
                          <a:cs typeface="Times New Roman" panose="02020603050405020304" pitchFamily="18" charset="0"/>
                        </a:rPr>
                        <a:t>Agreements on standards / qualifications</a:t>
                      </a:r>
                      <a:endParaRPr lang="ru-RU" sz="1200" dirty="0">
                        <a:effectLst/>
                        <a:latin typeface="Times New Roman" panose="02020603050405020304" pitchFamily="18" charset="0"/>
                        <a:ea typeface="Calibri"/>
                        <a:cs typeface="Times New Roman" panose="02020603050405020304" pitchFamily="18" charset="0"/>
                      </a:endParaRPr>
                    </a:p>
                  </a:txBody>
                  <a:tcPr marL="41840" marR="41840" marT="0" marB="0" anchor="ctr"/>
                </a:tc>
                <a:tc>
                  <a:txBody>
                    <a:bodyPr/>
                    <a:lstStyle/>
                    <a:p>
                      <a:pPr algn="ctr">
                        <a:lnSpc>
                          <a:spcPct val="115000"/>
                        </a:lnSpc>
                        <a:spcAft>
                          <a:spcPts val="0"/>
                        </a:spcAft>
                      </a:pPr>
                      <a:r>
                        <a:rPr lang="ru-RU" sz="1800" dirty="0" smtClean="0">
                          <a:effectLst/>
                          <a:sym typeface="Wingdings"/>
                        </a:rPr>
                        <a:t></a:t>
                      </a:r>
                      <a:endParaRPr lang="ru-RU" sz="1800" dirty="0">
                        <a:effectLst/>
                        <a:latin typeface="Calibri"/>
                        <a:ea typeface="Calibri"/>
                        <a:cs typeface="Times New Roman"/>
                      </a:endParaRPr>
                    </a:p>
                  </a:txBody>
                  <a:tcPr marL="41840" marR="41840" marT="0" marB="0" anchor="ctr"/>
                </a:tc>
                <a:tc>
                  <a:txBody>
                    <a:bodyPr/>
                    <a:lstStyle/>
                    <a:p>
                      <a:pPr algn="ctr">
                        <a:lnSpc>
                          <a:spcPct val="115000"/>
                        </a:lnSpc>
                        <a:spcAft>
                          <a:spcPts val="0"/>
                        </a:spcAft>
                      </a:pPr>
                      <a:r>
                        <a:rPr lang="ru-RU" sz="1800" dirty="0">
                          <a:effectLst/>
                        </a:rPr>
                        <a:t> </a:t>
                      </a:r>
                      <a:endParaRPr lang="ru-RU" sz="1800" dirty="0">
                        <a:effectLst/>
                        <a:latin typeface="Calibri"/>
                        <a:ea typeface="Calibri"/>
                        <a:cs typeface="Times New Roman"/>
                      </a:endParaRPr>
                    </a:p>
                  </a:txBody>
                  <a:tcPr marL="41840" marR="41840" marT="0" marB="0" anchor="ctr"/>
                </a:tc>
                <a:tc>
                  <a:txBody>
                    <a:bodyPr/>
                    <a:lstStyle/>
                    <a:p>
                      <a:pPr algn="ctr">
                        <a:lnSpc>
                          <a:spcPct val="115000"/>
                        </a:lnSpc>
                        <a:spcAft>
                          <a:spcPts val="0"/>
                        </a:spcAft>
                      </a:pPr>
                      <a:r>
                        <a:rPr lang="ru-RU" sz="1800">
                          <a:effectLst/>
                        </a:rPr>
                        <a:t> </a:t>
                      </a:r>
                      <a:endParaRPr lang="ru-RU" sz="1800">
                        <a:effectLst/>
                        <a:latin typeface="Calibri"/>
                        <a:ea typeface="Calibri"/>
                        <a:cs typeface="Times New Roman"/>
                      </a:endParaRPr>
                    </a:p>
                  </a:txBody>
                  <a:tcPr marL="41840" marR="41840" marT="0" marB="0" anchor="ctr"/>
                </a:tc>
                <a:tc>
                  <a:txBody>
                    <a:bodyPr/>
                    <a:lstStyle/>
                    <a:p>
                      <a:pPr algn="ctr">
                        <a:lnSpc>
                          <a:spcPct val="115000"/>
                        </a:lnSpc>
                        <a:spcAft>
                          <a:spcPts val="0"/>
                        </a:spcAft>
                      </a:pPr>
                      <a:r>
                        <a:rPr lang="uk-UA" sz="1800">
                          <a:effectLst/>
                        </a:rPr>
                        <a:t> </a:t>
                      </a:r>
                      <a:endParaRPr lang="ru-RU" sz="1800">
                        <a:effectLst/>
                        <a:latin typeface="Calibri"/>
                        <a:ea typeface="Calibri"/>
                        <a:cs typeface="Times New Roman"/>
                      </a:endParaRPr>
                    </a:p>
                  </a:txBody>
                  <a:tcPr marL="41840" marR="41840" marT="0" marB="0" anchor="ctr"/>
                </a:tc>
                <a:tc>
                  <a:txBody>
                    <a:bodyPr/>
                    <a:lstStyle/>
                    <a:p>
                      <a:pPr algn="ctr">
                        <a:lnSpc>
                          <a:spcPct val="115000"/>
                        </a:lnSpc>
                        <a:spcAft>
                          <a:spcPts val="0"/>
                        </a:spcAft>
                      </a:pPr>
                      <a:r>
                        <a:rPr lang="ru-RU" sz="1800">
                          <a:effectLst/>
                        </a:rPr>
                        <a:t> </a:t>
                      </a:r>
                      <a:endParaRPr lang="ru-RU" sz="1800">
                        <a:effectLst/>
                        <a:latin typeface="Calibri"/>
                        <a:ea typeface="Calibri"/>
                        <a:cs typeface="Times New Roman"/>
                      </a:endParaRPr>
                    </a:p>
                  </a:txBody>
                  <a:tcPr marL="41840" marR="41840" marT="0" marB="0" anchor="ctr"/>
                </a:tc>
                <a:tc>
                  <a:txBody>
                    <a:bodyPr/>
                    <a:lstStyle/>
                    <a:p>
                      <a:pPr algn="ctr">
                        <a:lnSpc>
                          <a:spcPct val="115000"/>
                        </a:lnSpc>
                        <a:spcAft>
                          <a:spcPts val="0"/>
                        </a:spcAft>
                      </a:pPr>
                      <a:r>
                        <a:rPr lang="ru-RU" sz="1800">
                          <a:effectLst/>
                        </a:rPr>
                        <a:t> </a:t>
                      </a:r>
                      <a:endParaRPr lang="ru-RU" sz="1800">
                        <a:effectLst/>
                        <a:latin typeface="Calibri"/>
                        <a:ea typeface="Calibri"/>
                        <a:cs typeface="Times New Roman"/>
                      </a:endParaRPr>
                    </a:p>
                  </a:txBody>
                  <a:tcPr marL="41840" marR="41840" marT="0" marB="0" anchor="ctr"/>
                </a:tc>
                <a:extLst>
                  <a:ext uri="{0D108BD9-81ED-4DB2-BD59-A6C34878D82A}">
                    <a16:rowId xmlns:a16="http://schemas.microsoft.com/office/drawing/2014/main" val="10002"/>
                  </a:ext>
                </a:extLst>
              </a:tr>
              <a:tr h="361873">
                <a:tc>
                  <a:txBody>
                    <a:bodyPr/>
                    <a:lstStyle/>
                    <a:p>
                      <a:pPr>
                        <a:lnSpc>
                          <a:spcPct val="115000"/>
                        </a:lnSpc>
                        <a:spcAft>
                          <a:spcPts val="0"/>
                        </a:spcAft>
                      </a:pPr>
                      <a:r>
                        <a:rPr lang="pl-PL" sz="1200" dirty="0" smtClean="0">
                          <a:effectLst/>
                          <a:latin typeface="Times New Roman" panose="02020603050405020304" pitchFamily="18" charset="0"/>
                          <a:cs typeface="Times New Roman" panose="02020603050405020304" pitchFamily="18" charset="0"/>
                        </a:rPr>
                        <a:t>Approval of standards / qualifications</a:t>
                      </a:r>
                      <a:endParaRPr lang="ru-RU" sz="1200" dirty="0">
                        <a:effectLst/>
                        <a:latin typeface="Times New Roman" panose="02020603050405020304" pitchFamily="18" charset="0"/>
                        <a:ea typeface="Calibri"/>
                        <a:cs typeface="Times New Roman" panose="02020603050405020304" pitchFamily="18" charset="0"/>
                      </a:endParaRPr>
                    </a:p>
                  </a:txBody>
                  <a:tcPr marL="41840" marR="41840" marT="0" marB="0" anchor="ct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ru-RU" sz="1800" dirty="0" smtClean="0">
                          <a:effectLst/>
                          <a:sym typeface="Wingdings"/>
                        </a:rPr>
                        <a:t></a:t>
                      </a:r>
                      <a:endParaRPr lang="ru-RU" sz="1800" dirty="0" smtClean="0">
                        <a:effectLst/>
                        <a:latin typeface="Calibri"/>
                        <a:ea typeface="Calibri"/>
                        <a:cs typeface="Times New Roman"/>
                      </a:endParaRPr>
                    </a:p>
                  </a:txBody>
                  <a:tcPr marL="41840" marR="41840" marT="0" marB="0" anchor="ctr"/>
                </a:tc>
                <a:tc>
                  <a:txBody>
                    <a:bodyPr/>
                    <a:lstStyle/>
                    <a:p>
                      <a:pPr algn="ctr">
                        <a:lnSpc>
                          <a:spcPct val="115000"/>
                        </a:lnSpc>
                        <a:spcAft>
                          <a:spcPts val="0"/>
                        </a:spcAft>
                      </a:pPr>
                      <a:r>
                        <a:rPr lang="ru-RU" sz="1800">
                          <a:effectLst/>
                        </a:rPr>
                        <a:t> </a:t>
                      </a:r>
                      <a:endParaRPr lang="ru-RU" sz="1800">
                        <a:effectLst/>
                        <a:latin typeface="Calibri"/>
                        <a:ea typeface="Calibri"/>
                        <a:cs typeface="Times New Roman"/>
                      </a:endParaRPr>
                    </a:p>
                  </a:txBody>
                  <a:tcPr marL="41840" marR="41840" marT="0" marB="0" anchor="ctr"/>
                </a:tc>
                <a:tc>
                  <a:txBody>
                    <a:bodyPr/>
                    <a:lstStyle/>
                    <a:p>
                      <a:pPr algn="ctr">
                        <a:lnSpc>
                          <a:spcPct val="115000"/>
                        </a:lnSpc>
                        <a:spcAft>
                          <a:spcPts val="0"/>
                        </a:spcAft>
                      </a:pPr>
                      <a:r>
                        <a:rPr lang="ru-RU" sz="1800">
                          <a:effectLst/>
                        </a:rPr>
                        <a:t> </a:t>
                      </a:r>
                      <a:endParaRPr lang="ru-RU" sz="1800">
                        <a:effectLst/>
                        <a:latin typeface="Calibri"/>
                        <a:ea typeface="Calibri"/>
                        <a:cs typeface="Times New Roman"/>
                      </a:endParaRPr>
                    </a:p>
                  </a:txBody>
                  <a:tcPr marL="41840" marR="41840" marT="0" marB="0" anchor="ctr"/>
                </a:tc>
                <a:tc>
                  <a:txBody>
                    <a:bodyPr/>
                    <a:lstStyle/>
                    <a:p>
                      <a:pPr algn="ctr">
                        <a:lnSpc>
                          <a:spcPct val="115000"/>
                        </a:lnSpc>
                        <a:spcAft>
                          <a:spcPts val="0"/>
                        </a:spcAft>
                      </a:pPr>
                      <a:r>
                        <a:rPr lang="uk-UA" sz="1800">
                          <a:effectLst/>
                        </a:rPr>
                        <a:t> </a:t>
                      </a:r>
                      <a:endParaRPr lang="ru-RU" sz="1800">
                        <a:effectLst/>
                        <a:latin typeface="Calibri"/>
                        <a:ea typeface="Calibri"/>
                        <a:cs typeface="Times New Roman"/>
                      </a:endParaRPr>
                    </a:p>
                  </a:txBody>
                  <a:tcPr marL="41840" marR="41840" marT="0" marB="0" anchor="ctr"/>
                </a:tc>
                <a:tc>
                  <a:txBody>
                    <a:bodyPr/>
                    <a:lstStyle/>
                    <a:p>
                      <a:pPr algn="ctr">
                        <a:lnSpc>
                          <a:spcPct val="115000"/>
                        </a:lnSpc>
                        <a:spcAft>
                          <a:spcPts val="0"/>
                        </a:spcAft>
                      </a:pPr>
                      <a:r>
                        <a:rPr lang="ru-RU" sz="1800">
                          <a:effectLst/>
                        </a:rPr>
                        <a:t> </a:t>
                      </a:r>
                      <a:endParaRPr lang="ru-RU" sz="1800">
                        <a:effectLst/>
                        <a:latin typeface="Calibri"/>
                        <a:ea typeface="Calibri"/>
                        <a:cs typeface="Times New Roman"/>
                      </a:endParaRPr>
                    </a:p>
                  </a:txBody>
                  <a:tcPr marL="41840" marR="41840" marT="0" marB="0" anchor="ctr"/>
                </a:tc>
                <a:tc>
                  <a:txBody>
                    <a:bodyPr/>
                    <a:lstStyle/>
                    <a:p>
                      <a:pPr algn="ctr">
                        <a:lnSpc>
                          <a:spcPct val="115000"/>
                        </a:lnSpc>
                        <a:spcAft>
                          <a:spcPts val="0"/>
                        </a:spcAft>
                      </a:pPr>
                      <a:r>
                        <a:rPr lang="ru-RU" sz="1800">
                          <a:effectLst/>
                        </a:rPr>
                        <a:t> </a:t>
                      </a:r>
                      <a:endParaRPr lang="ru-RU" sz="1800">
                        <a:effectLst/>
                        <a:latin typeface="Calibri"/>
                        <a:ea typeface="Calibri"/>
                        <a:cs typeface="Times New Roman"/>
                      </a:endParaRPr>
                    </a:p>
                  </a:txBody>
                  <a:tcPr marL="41840" marR="41840" marT="0" marB="0" anchor="ctr"/>
                </a:tc>
                <a:extLst>
                  <a:ext uri="{0D108BD9-81ED-4DB2-BD59-A6C34878D82A}">
                    <a16:rowId xmlns:a16="http://schemas.microsoft.com/office/drawing/2014/main" val="10003"/>
                  </a:ext>
                </a:extLst>
              </a:tr>
              <a:tr h="361873">
                <a:tc>
                  <a:txBody>
                    <a:bodyPr/>
                    <a:lstStyle/>
                    <a:p>
                      <a:pPr>
                        <a:lnSpc>
                          <a:spcPct val="115000"/>
                        </a:lnSpc>
                        <a:spcAft>
                          <a:spcPts val="0"/>
                        </a:spcAft>
                      </a:pPr>
                      <a:r>
                        <a:rPr lang="pl-PL" sz="1200" dirty="0" smtClean="0">
                          <a:effectLst/>
                          <a:latin typeface="Times New Roman" panose="02020603050405020304" pitchFamily="18" charset="0"/>
                          <a:cs typeface="Times New Roman" panose="02020603050405020304" pitchFamily="18" charset="0"/>
                        </a:rPr>
                        <a:t>Creation of assessment tools</a:t>
                      </a:r>
                      <a:endParaRPr lang="ru-RU" sz="1200" dirty="0">
                        <a:effectLst/>
                        <a:latin typeface="Times New Roman" panose="02020603050405020304" pitchFamily="18" charset="0"/>
                        <a:ea typeface="Calibri"/>
                        <a:cs typeface="Times New Roman" panose="02020603050405020304" pitchFamily="18" charset="0"/>
                      </a:endParaRPr>
                    </a:p>
                  </a:txBody>
                  <a:tcPr marL="41840" marR="41840" marT="0" marB="0"/>
                </a:tc>
                <a:tc>
                  <a:txBody>
                    <a:bodyPr/>
                    <a:lstStyle/>
                    <a:p>
                      <a:pPr algn="ctr">
                        <a:lnSpc>
                          <a:spcPct val="115000"/>
                        </a:lnSpc>
                        <a:spcAft>
                          <a:spcPts val="0"/>
                        </a:spcAft>
                      </a:pPr>
                      <a:r>
                        <a:rPr lang="ru-RU" sz="1800">
                          <a:effectLst/>
                        </a:rPr>
                        <a:t> </a:t>
                      </a:r>
                      <a:endParaRPr lang="ru-RU" sz="1800">
                        <a:effectLst/>
                        <a:latin typeface="Calibri"/>
                        <a:ea typeface="Calibri"/>
                        <a:cs typeface="Times New Roman"/>
                      </a:endParaRPr>
                    </a:p>
                  </a:txBody>
                  <a:tcPr marL="41840" marR="41840" marT="0" marB="0" anchor="ctr"/>
                </a:tc>
                <a:tc>
                  <a:txBody>
                    <a:bodyPr/>
                    <a:lstStyle/>
                    <a:p>
                      <a:pPr algn="ctr">
                        <a:lnSpc>
                          <a:spcPct val="115000"/>
                        </a:lnSpc>
                        <a:spcAft>
                          <a:spcPts val="0"/>
                        </a:spcAft>
                      </a:pPr>
                      <a:r>
                        <a:rPr lang="ru-RU" sz="1800" dirty="0" smtClean="0">
                          <a:effectLst/>
                          <a:sym typeface="Wingdings"/>
                        </a:rPr>
                        <a:t></a:t>
                      </a:r>
                      <a:endParaRPr lang="ru-RU" sz="1800" dirty="0">
                        <a:effectLst/>
                        <a:latin typeface="Calibri"/>
                        <a:ea typeface="Calibri"/>
                        <a:cs typeface="Times New Roman"/>
                      </a:endParaRPr>
                    </a:p>
                  </a:txBody>
                  <a:tcPr marL="41840" marR="41840" marT="0" marB="0" anchor="ctr"/>
                </a:tc>
                <a:tc>
                  <a:txBody>
                    <a:bodyPr/>
                    <a:lstStyle/>
                    <a:p>
                      <a:pPr algn="ctr">
                        <a:lnSpc>
                          <a:spcPct val="115000"/>
                        </a:lnSpc>
                        <a:spcAft>
                          <a:spcPts val="0"/>
                        </a:spcAft>
                      </a:pPr>
                      <a:r>
                        <a:rPr lang="ru-RU" sz="1800" dirty="0" smtClean="0">
                          <a:effectLst/>
                          <a:sym typeface="Wingdings"/>
                        </a:rPr>
                        <a:t></a:t>
                      </a:r>
                      <a:endParaRPr lang="ru-RU" sz="1800" dirty="0">
                        <a:effectLst/>
                        <a:latin typeface="Calibri"/>
                        <a:ea typeface="Calibri"/>
                        <a:cs typeface="Times New Roman"/>
                      </a:endParaRPr>
                    </a:p>
                  </a:txBody>
                  <a:tcPr marL="41840" marR="41840" marT="0" marB="0" anchor="ctr"/>
                </a:tc>
                <a:tc>
                  <a:txBody>
                    <a:bodyPr/>
                    <a:lstStyle/>
                    <a:p>
                      <a:pPr algn="ctr">
                        <a:lnSpc>
                          <a:spcPct val="115000"/>
                        </a:lnSpc>
                        <a:spcAft>
                          <a:spcPts val="0"/>
                        </a:spcAft>
                      </a:pPr>
                      <a:r>
                        <a:rPr lang="ru-RU" sz="1800" dirty="0" smtClean="0">
                          <a:effectLst/>
                          <a:sym typeface="Wingdings"/>
                        </a:rPr>
                        <a:t></a:t>
                      </a:r>
                      <a:endParaRPr lang="ru-RU" sz="1800" dirty="0">
                        <a:effectLst/>
                        <a:latin typeface="Calibri"/>
                        <a:ea typeface="Calibri"/>
                        <a:cs typeface="Times New Roman"/>
                      </a:endParaRPr>
                    </a:p>
                  </a:txBody>
                  <a:tcPr marL="41840" marR="41840" marT="0" marB="0" anchor="ctr"/>
                </a:tc>
                <a:tc>
                  <a:txBody>
                    <a:bodyPr/>
                    <a:lstStyle/>
                    <a:p>
                      <a:pPr algn="ctr">
                        <a:lnSpc>
                          <a:spcPct val="115000"/>
                        </a:lnSpc>
                        <a:spcAft>
                          <a:spcPts val="0"/>
                        </a:spcAft>
                      </a:pPr>
                      <a:r>
                        <a:rPr lang="ru-RU" sz="1800">
                          <a:effectLst/>
                        </a:rPr>
                        <a:t> </a:t>
                      </a:r>
                      <a:endParaRPr lang="ru-RU" sz="1800">
                        <a:effectLst/>
                        <a:latin typeface="Calibri"/>
                        <a:ea typeface="Calibri"/>
                        <a:cs typeface="Times New Roman"/>
                      </a:endParaRPr>
                    </a:p>
                  </a:txBody>
                  <a:tcPr marL="41840" marR="41840" marT="0" marB="0" anchor="ctr"/>
                </a:tc>
                <a:tc>
                  <a:txBody>
                    <a:bodyPr/>
                    <a:lstStyle/>
                    <a:p>
                      <a:pPr algn="ctr">
                        <a:lnSpc>
                          <a:spcPct val="115000"/>
                        </a:lnSpc>
                        <a:spcAft>
                          <a:spcPts val="0"/>
                        </a:spcAft>
                      </a:pPr>
                      <a:r>
                        <a:rPr lang="ru-RU" sz="1800">
                          <a:effectLst/>
                        </a:rPr>
                        <a:t> </a:t>
                      </a:r>
                      <a:endParaRPr lang="ru-RU" sz="1800">
                        <a:effectLst/>
                        <a:latin typeface="Calibri"/>
                        <a:ea typeface="Calibri"/>
                        <a:cs typeface="Times New Roman"/>
                      </a:endParaRPr>
                    </a:p>
                  </a:txBody>
                  <a:tcPr marL="41840" marR="41840" marT="0" marB="0" anchor="ctr"/>
                </a:tc>
                <a:extLst>
                  <a:ext uri="{0D108BD9-81ED-4DB2-BD59-A6C34878D82A}">
                    <a16:rowId xmlns:a16="http://schemas.microsoft.com/office/drawing/2014/main" val="10004"/>
                  </a:ext>
                </a:extLst>
              </a:tr>
              <a:tr h="542810">
                <a:tc>
                  <a:txBody>
                    <a:bodyPr/>
                    <a:lstStyle/>
                    <a:p>
                      <a:pPr>
                        <a:lnSpc>
                          <a:spcPct val="115000"/>
                        </a:lnSpc>
                        <a:spcAft>
                          <a:spcPts val="0"/>
                        </a:spcAft>
                      </a:pPr>
                      <a:r>
                        <a:rPr lang="en-US" sz="1200" dirty="0" smtClean="0">
                          <a:effectLst/>
                          <a:latin typeface="Times New Roman" panose="02020603050405020304" pitchFamily="18" charset="0"/>
                          <a:cs typeface="Times New Roman" panose="02020603050405020304" pitchFamily="18" charset="0"/>
                        </a:rPr>
                        <a:t>Recognition of learning outcomes / assessment of competencies</a:t>
                      </a:r>
                      <a:endParaRPr lang="ru-RU" sz="1200" dirty="0">
                        <a:effectLst/>
                        <a:latin typeface="Times New Roman" panose="02020603050405020304" pitchFamily="18" charset="0"/>
                        <a:ea typeface="Calibri"/>
                        <a:cs typeface="Times New Roman" panose="02020603050405020304" pitchFamily="18" charset="0"/>
                      </a:endParaRPr>
                    </a:p>
                  </a:txBody>
                  <a:tcPr marL="41840" marR="41840" marT="0" marB="0" anchor="ctr"/>
                </a:tc>
                <a:tc>
                  <a:txBody>
                    <a:bodyPr/>
                    <a:lstStyle/>
                    <a:p>
                      <a:pPr algn="ctr">
                        <a:lnSpc>
                          <a:spcPct val="115000"/>
                        </a:lnSpc>
                        <a:spcAft>
                          <a:spcPts val="0"/>
                        </a:spcAft>
                      </a:pPr>
                      <a:r>
                        <a:rPr lang="uk-UA" sz="1800">
                          <a:effectLst/>
                        </a:rPr>
                        <a:t> </a:t>
                      </a:r>
                      <a:endParaRPr lang="ru-RU" sz="1800">
                        <a:effectLst/>
                        <a:latin typeface="Calibri"/>
                        <a:ea typeface="Calibri"/>
                        <a:cs typeface="Times New Roman"/>
                      </a:endParaRPr>
                    </a:p>
                  </a:txBody>
                  <a:tcPr marL="41840" marR="41840" marT="0" marB="0" anchor="ctr"/>
                </a:tc>
                <a:tc>
                  <a:txBody>
                    <a:bodyPr/>
                    <a:lstStyle/>
                    <a:p>
                      <a:pPr algn="ctr">
                        <a:lnSpc>
                          <a:spcPct val="115000"/>
                        </a:lnSpc>
                        <a:spcAft>
                          <a:spcPts val="0"/>
                        </a:spcAft>
                      </a:pPr>
                      <a:r>
                        <a:rPr lang="ru-RU" sz="1800" dirty="0" smtClean="0">
                          <a:effectLst/>
                          <a:sym typeface="Wingdings"/>
                        </a:rPr>
                        <a:t></a:t>
                      </a:r>
                      <a:endParaRPr lang="ru-RU" sz="1800" dirty="0">
                        <a:effectLst/>
                        <a:latin typeface="Calibri"/>
                        <a:ea typeface="Calibri"/>
                        <a:cs typeface="Times New Roman"/>
                      </a:endParaRPr>
                    </a:p>
                  </a:txBody>
                  <a:tcPr marL="41840" marR="41840" marT="0" marB="0" anchor="ctr"/>
                </a:tc>
                <a:tc>
                  <a:txBody>
                    <a:bodyPr/>
                    <a:lstStyle/>
                    <a:p>
                      <a:pPr algn="ctr">
                        <a:lnSpc>
                          <a:spcPct val="115000"/>
                        </a:lnSpc>
                        <a:spcAft>
                          <a:spcPts val="0"/>
                        </a:spcAft>
                      </a:pPr>
                      <a:r>
                        <a:rPr lang="ru-RU" sz="1800" dirty="0" smtClean="0">
                          <a:effectLst/>
                          <a:sym typeface="Wingdings"/>
                        </a:rPr>
                        <a:t></a:t>
                      </a:r>
                      <a:endParaRPr lang="ru-RU" sz="1800" dirty="0">
                        <a:effectLst/>
                        <a:latin typeface="Calibri"/>
                        <a:ea typeface="Calibri"/>
                        <a:cs typeface="Times New Roman"/>
                      </a:endParaRPr>
                    </a:p>
                  </a:txBody>
                  <a:tcPr marL="41840" marR="41840" marT="0" marB="0" anchor="ctr"/>
                </a:tc>
                <a:tc>
                  <a:txBody>
                    <a:bodyPr/>
                    <a:lstStyle/>
                    <a:p>
                      <a:pPr algn="ctr">
                        <a:lnSpc>
                          <a:spcPct val="115000"/>
                        </a:lnSpc>
                        <a:spcAft>
                          <a:spcPts val="0"/>
                        </a:spcAft>
                      </a:pPr>
                      <a:r>
                        <a:rPr lang="ru-RU" sz="1800" dirty="0" smtClean="0">
                          <a:effectLst/>
                          <a:sym typeface="Wingdings"/>
                        </a:rPr>
                        <a:t></a:t>
                      </a:r>
                      <a:endParaRPr lang="ru-RU" sz="1800" dirty="0">
                        <a:effectLst/>
                        <a:latin typeface="Calibri"/>
                        <a:ea typeface="Calibri"/>
                        <a:cs typeface="Times New Roman"/>
                      </a:endParaRPr>
                    </a:p>
                  </a:txBody>
                  <a:tcPr marL="41840" marR="41840" marT="0" marB="0" anchor="ctr"/>
                </a:tc>
                <a:tc>
                  <a:txBody>
                    <a:bodyPr/>
                    <a:lstStyle/>
                    <a:p>
                      <a:pPr algn="ctr">
                        <a:lnSpc>
                          <a:spcPct val="115000"/>
                        </a:lnSpc>
                        <a:spcAft>
                          <a:spcPts val="0"/>
                        </a:spcAft>
                      </a:pPr>
                      <a:r>
                        <a:rPr lang="uk-UA" sz="1800">
                          <a:effectLst/>
                        </a:rPr>
                        <a:t> </a:t>
                      </a:r>
                      <a:endParaRPr lang="ru-RU" sz="1800">
                        <a:effectLst/>
                        <a:latin typeface="Calibri"/>
                        <a:ea typeface="Calibri"/>
                        <a:cs typeface="Times New Roman"/>
                      </a:endParaRPr>
                    </a:p>
                  </a:txBody>
                  <a:tcPr marL="41840" marR="41840" marT="0" marB="0" anchor="ctr"/>
                </a:tc>
                <a:tc>
                  <a:txBody>
                    <a:bodyPr/>
                    <a:lstStyle/>
                    <a:p>
                      <a:pPr algn="ctr">
                        <a:lnSpc>
                          <a:spcPct val="115000"/>
                        </a:lnSpc>
                        <a:spcAft>
                          <a:spcPts val="0"/>
                        </a:spcAft>
                      </a:pPr>
                      <a:r>
                        <a:rPr lang="ru-RU" sz="1800">
                          <a:effectLst/>
                        </a:rPr>
                        <a:t> </a:t>
                      </a:r>
                      <a:endParaRPr lang="ru-RU" sz="1800">
                        <a:effectLst/>
                        <a:latin typeface="Calibri"/>
                        <a:ea typeface="Calibri"/>
                        <a:cs typeface="Times New Roman"/>
                      </a:endParaRPr>
                    </a:p>
                  </a:txBody>
                  <a:tcPr marL="41840" marR="41840" marT="0" marB="0" anchor="ctr"/>
                </a:tc>
                <a:extLst>
                  <a:ext uri="{0D108BD9-81ED-4DB2-BD59-A6C34878D82A}">
                    <a16:rowId xmlns:a16="http://schemas.microsoft.com/office/drawing/2014/main" val="10005"/>
                  </a:ext>
                </a:extLst>
              </a:tr>
              <a:tr h="299758">
                <a:tc>
                  <a:txBody>
                    <a:bodyPr/>
                    <a:lstStyle/>
                    <a:p>
                      <a:pPr>
                        <a:lnSpc>
                          <a:spcPct val="115000"/>
                        </a:lnSpc>
                        <a:spcAft>
                          <a:spcPts val="0"/>
                        </a:spcAft>
                      </a:pPr>
                      <a:r>
                        <a:rPr lang="pl-PL" sz="1200" dirty="0" smtClean="0">
                          <a:effectLst/>
                          <a:latin typeface="Times New Roman" panose="02020603050405020304" pitchFamily="18" charset="0"/>
                          <a:cs typeface="Times New Roman" panose="02020603050405020304" pitchFamily="18" charset="0"/>
                        </a:rPr>
                        <a:t>Qualification (certification)</a:t>
                      </a:r>
                      <a:endParaRPr lang="ru-RU" sz="1200" dirty="0">
                        <a:effectLst/>
                        <a:latin typeface="Times New Roman" panose="02020603050405020304" pitchFamily="18" charset="0"/>
                        <a:ea typeface="Calibri"/>
                        <a:cs typeface="Times New Roman" panose="02020603050405020304" pitchFamily="18" charset="0"/>
                      </a:endParaRPr>
                    </a:p>
                  </a:txBody>
                  <a:tcPr marL="41840" marR="41840" marT="0" marB="0" anchor="ct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endParaRPr lang="ru-RU" sz="1800" dirty="0" smtClean="0">
                        <a:effectLst/>
                        <a:latin typeface="Calibri"/>
                        <a:ea typeface="Calibri"/>
                        <a:cs typeface="Times New Roman"/>
                      </a:endParaRPr>
                    </a:p>
                  </a:txBody>
                  <a:tcPr marL="41840" marR="41840" marT="0" marB="0" anchor="ctr"/>
                </a:tc>
                <a:tc>
                  <a:txBody>
                    <a:bodyPr/>
                    <a:lstStyle/>
                    <a:p>
                      <a:pPr algn="ctr">
                        <a:lnSpc>
                          <a:spcPct val="115000"/>
                        </a:lnSpc>
                        <a:spcAft>
                          <a:spcPts val="0"/>
                        </a:spcAft>
                      </a:pPr>
                      <a:r>
                        <a:rPr lang="ru-RU" sz="1800">
                          <a:effectLst/>
                        </a:rPr>
                        <a:t> </a:t>
                      </a:r>
                      <a:endParaRPr lang="ru-RU" sz="1800">
                        <a:effectLst/>
                        <a:latin typeface="Calibri"/>
                        <a:ea typeface="Calibri"/>
                        <a:cs typeface="Times New Roman"/>
                      </a:endParaRPr>
                    </a:p>
                  </a:txBody>
                  <a:tcPr marL="41840" marR="41840" marT="0" marB="0" anchor="ctr"/>
                </a:tc>
                <a:tc>
                  <a:txBody>
                    <a:bodyPr/>
                    <a:lstStyle/>
                    <a:p>
                      <a:pPr algn="ctr">
                        <a:lnSpc>
                          <a:spcPct val="115000"/>
                        </a:lnSpc>
                        <a:spcAft>
                          <a:spcPts val="0"/>
                        </a:spcAft>
                      </a:pPr>
                      <a:r>
                        <a:rPr lang="ru-RU" sz="1800">
                          <a:effectLst/>
                        </a:rPr>
                        <a:t> </a:t>
                      </a:r>
                      <a:endParaRPr lang="ru-RU" sz="1800">
                        <a:effectLst/>
                        <a:latin typeface="Calibri"/>
                        <a:ea typeface="Calibri"/>
                        <a:cs typeface="Times New Roman"/>
                      </a:endParaRPr>
                    </a:p>
                  </a:txBody>
                  <a:tcPr marL="41840" marR="41840" marT="0" marB="0" anchor="ctr"/>
                </a:tc>
                <a:tc>
                  <a:txBody>
                    <a:bodyPr/>
                    <a:lstStyle/>
                    <a:p>
                      <a:pPr algn="ctr">
                        <a:lnSpc>
                          <a:spcPct val="115000"/>
                        </a:lnSpc>
                        <a:spcAft>
                          <a:spcPts val="0"/>
                        </a:spcAft>
                      </a:pPr>
                      <a:r>
                        <a:rPr lang="ru-RU" sz="1800" dirty="0" smtClean="0">
                          <a:effectLst/>
                          <a:sym typeface="Wingdings"/>
                        </a:rPr>
                        <a:t></a:t>
                      </a:r>
                      <a:endParaRPr lang="ru-RU" sz="1800" dirty="0">
                        <a:effectLst/>
                        <a:latin typeface="Calibri"/>
                        <a:ea typeface="Calibri"/>
                        <a:cs typeface="Times New Roman"/>
                      </a:endParaRPr>
                    </a:p>
                  </a:txBody>
                  <a:tcPr marL="41840" marR="41840" marT="0" marB="0" anchor="ctr"/>
                </a:tc>
                <a:tc>
                  <a:txBody>
                    <a:bodyPr/>
                    <a:lstStyle/>
                    <a:p>
                      <a:pPr algn="ctr">
                        <a:lnSpc>
                          <a:spcPct val="115000"/>
                        </a:lnSpc>
                        <a:spcAft>
                          <a:spcPts val="0"/>
                        </a:spcAft>
                      </a:pPr>
                      <a:r>
                        <a:rPr lang="ru-RU" sz="1800">
                          <a:effectLst/>
                        </a:rPr>
                        <a:t> </a:t>
                      </a:r>
                      <a:endParaRPr lang="ru-RU" sz="1800">
                        <a:effectLst/>
                        <a:latin typeface="Calibri"/>
                        <a:ea typeface="Calibri"/>
                        <a:cs typeface="Times New Roman"/>
                      </a:endParaRPr>
                    </a:p>
                  </a:txBody>
                  <a:tcPr marL="41840" marR="41840" marT="0" marB="0" anchor="ctr"/>
                </a:tc>
                <a:tc>
                  <a:txBody>
                    <a:bodyPr/>
                    <a:lstStyle/>
                    <a:p>
                      <a:pPr algn="ctr">
                        <a:lnSpc>
                          <a:spcPct val="115000"/>
                        </a:lnSpc>
                        <a:spcAft>
                          <a:spcPts val="0"/>
                        </a:spcAft>
                      </a:pPr>
                      <a:r>
                        <a:rPr lang="uk-UA" sz="1800">
                          <a:effectLst/>
                        </a:rPr>
                        <a:t> </a:t>
                      </a:r>
                      <a:endParaRPr lang="ru-RU" sz="1800">
                        <a:effectLst/>
                        <a:latin typeface="Calibri"/>
                        <a:ea typeface="Calibri"/>
                        <a:cs typeface="Times New Roman"/>
                      </a:endParaRPr>
                    </a:p>
                  </a:txBody>
                  <a:tcPr marL="41840" marR="41840" marT="0" marB="0" anchor="ctr"/>
                </a:tc>
                <a:extLst>
                  <a:ext uri="{0D108BD9-81ED-4DB2-BD59-A6C34878D82A}">
                    <a16:rowId xmlns:a16="http://schemas.microsoft.com/office/drawing/2014/main" val="10006"/>
                  </a:ext>
                </a:extLst>
              </a:tr>
              <a:tr h="299758">
                <a:tc>
                  <a:txBody>
                    <a:bodyPr/>
                    <a:lstStyle/>
                    <a:p>
                      <a:pPr>
                        <a:lnSpc>
                          <a:spcPct val="115000"/>
                        </a:lnSpc>
                        <a:spcAft>
                          <a:spcPts val="0"/>
                        </a:spcAft>
                      </a:pPr>
                      <a:r>
                        <a:rPr lang="en-US" sz="1200" dirty="0" smtClean="0">
                          <a:effectLst/>
                          <a:latin typeface="Times New Roman" panose="02020603050405020304" pitchFamily="18" charset="0"/>
                          <a:cs typeface="Times New Roman" panose="02020603050405020304" pitchFamily="18" charset="0"/>
                        </a:rPr>
                        <a:t>Programs a</a:t>
                      </a:r>
                      <a:r>
                        <a:rPr lang="pl-PL" sz="1200" dirty="0" smtClean="0">
                          <a:effectLst/>
                          <a:latin typeface="Times New Roman" panose="02020603050405020304" pitchFamily="18" charset="0"/>
                          <a:cs typeface="Times New Roman" panose="02020603050405020304" pitchFamily="18" charset="0"/>
                        </a:rPr>
                        <a:t>ccreditation </a:t>
                      </a:r>
                      <a:endParaRPr lang="ru-RU" sz="1200" dirty="0">
                        <a:effectLst/>
                        <a:latin typeface="Times New Roman" panose="02020603050405020304" pitchFamily="18" charset="0"/>
                        <a:ea typeface="Calibri"/>
                        <a:cs typeface="Times New Roman" panose="02020603050405020304" pitchFamily="18" charset="0"/>
                      </a:endParaRPr>
                    </a:p>
                  </a:txBody>
                  <a:tcPr marL="41840" marR="41840" marT="0" marB="0" anchor="ctr"/>
                </a:tc>
                <a:tc>
                  <a:txBody>
                    <a:bodyPr/>
                    <a:lstStyle/>
                    <a:p>
                      <a:pPr algn="ctr">
                        <a:lnSpc>
                          <a:spcPct val="115000"/>
                        </a:lnSpc>
                        <a:spcAft>
                          <a:spcPts val="0"/>
                        </a:spcAft>
                      </a:pPr>
                      <a:r>
                        <a:rPr lang="ru-RU" sz="1800">
                          <a:effectLst/>
                        </a:rPr>
                        <a:t> </a:t>
                      </a:r>
                      <a:endParaRPr lang="ru-RU" sz="1800">
                        <a:effectLst/>
                        <a:latin typeface="Calibri"/>
                        <a:ea typeface="Calibri"/>
                        <a:cs typeface="Times New Roman"/>
                      </a:endParaRPr>
                    </a:p>
                  </a:txBody>
                  <a:tcPr marL="41840" marR="41840" marT="0" marB="0" anchor="ctr"/>
                </a:tc>
                <a:tc>
                  <a:txBody>
                    <a:bodyPr/>
                    <a:lstStyle/>
                    <a:p>
                      <a:pPr algn="ctr">
                        <a:lnSpc>
                          <a:spcPct val="115000"/>
                        </a:lnSpc>
                        <a:spcAft>
                          <a:spcPts val="0"/>
                        </a:spcAft>
                      </a:pPr>
                      <a:r>
                        <a:rPr lang="ru-RU" sz="1800">
                          <a:effectLst/>
                        </a:rPr>
                        <a:t> </a:t>
                      </a:r>
                      <a:endParaRPr lang="ru-RU" sz="1800">
                        <a:effectLst/>
                        <a:latin typeface="Calibri"/>
                        <a:ea typeface="Calibri"/>
                        <a:cs typeface="Times New Roman"/>
                      </a:endParaRPr>
                    </a:p>
                  </a:txBody>
                  <a:tcPr marL="41840" marR="41840" marT="0" marB="0" anchor="ctr"/>
                </a:tc>
                <a:tc>
                  <a:txBody>
                    <a:bodyPr/>
                    <a:lstStyle/>
                    <a:p>
                      <a:pPr algn="ctr">
                        <a:lnSpc>
                          <a:spcPct val="115000"/>
                        </a:lnSpc>
                        <a:spcAft>
                          <a:spcPts val="0"/>
                        </a:spcAft>
                      </a:pPr>
                      <a:r>
                        <a:rPr lang="ru-RU" sz="1800">
                          <a:effectLst/>
                        </a:rPr>
                        <a:t> </a:t>
                      </a:r>
                      <a:endParaRPr lang="ru-RU" sz="1800">
                        <a:effectLst/>
                        <a:latin typeface="Calibri"/>
                        <a:ea typeface="Calibri"/>
                        <a:cs typeface="Times New Roman"/>
                      </a:endParaRPr>
                    </a:p>
                  </a:txBody>
                  <a:tcPr marL="41840" marR="41840" marT="0" marB="0" anchor="ctr"/>
                </a:tc>
                <a:tc>
                  <a:txBody>
                    <a:bodyPr/>
                    <a:lstStyle/>
                    <a:p>
                      <a:pPr algn="ctr">
                        <a:lnSpc>
                          <a:spcPct val="115000"/>
                        </a:lnSpc>
                        <a:spcAft>
                          <a:spcPts val="0"/>
                        </a:spcAft>
                      </a:pPr>
                      <a:r>
                        <a:rPr lang="ru-RU" sz="1800">
                          <a:effectLst/>
                        </a:rPr>
                        <a:t> </a:t>
                      </a:r>
                      <a:endParaRPr lang="ru-RU" sz="1800">
                        <a:effectLst/>
                        <a:latin typeface="Calibri"/>
                        <a:ea typeface="Calibri"/>
                        <a:cs typeface="Times New Roman"/>
                      </a:endParaRPr>
                    </a:p>
                  </a:txBody>
                  <a:tcPr marL="41840" marR="41840" marT="0" marB="0" anchor="ctr"/>
                </a:tc>
                <a:tc>
                  <a:txBody>
                    <a:bodyPr/>
                    <a:lstStyle/>
                    <a:p>
                      <a:pPr algn="ctr">
                        <a:lnSpc>
                          <a:spcPct val="115000"/>
                        </a:lnSpc>
                        <a:spcAft>
                          <a:spcPts val="0"/>
                        </a:spcAft>
                      </a:pPr>
                      <a:r>
                        <a:rPr lang="ru-RU" sz="1800" dirty="0" smtClean="0">
                          <a:effectLst/>
                          <a:sym typeface="Wingdings"/>
                        </a:rPr>
                        <a:t></a:t>
                      </a:r>
                      <a:endParaRPr lang="ru-RU" sz="1800" dirty="0">
                        <a:effectLst/>
                        <a:latin typeface="Calibri"/>
                        <a:ea typeface="Calibri"/>
                        <a:cs typeface="Times New Roman"/>
                      </a:endParaRPr>
                    </a:p>
                  </a:txBody>
                  <a:tcPr marL="41840" marR="41840" marT="0" marB="0" anchor="ctr"/>
                </a:tc>
                <a:tc>
                  <a:txBody>
                    <a:bodyPr/>
                    <a:lstStyle/>
                    <a:p>
                      <a:pPr algn="ctr">
                        <a:lnSpc>
                          <a:spcPct val="115000"/>
                        </a:lnSpc>
                        <a:spcAft>
                          <a:spcPts val="0"/>
                        </a:spcAft>
                      </a:pPr>
                      <a:r>
                        <a:rPr lang="ru-RU" sz="1800">
                          <a:effectLst/>
                        </a:rPr>
                        <a:t> </a:t>
                      </a:r>
                      <a:endParaRPr lang="ru-RU" sz="1800">
                        <a:effectLst/>
                        <a:latin typeface="Calibri"/>
                        <a:ea typeface="Calibri"/>
                        <a:cs typeface="Times New Roman"/>
                      </a:endParaRPr>
                    </a:p>
                  </a:txBody>
                  <a:tcPr marL="41840" marR="41840" marT="0" marB="0" anchor="ctr"/>
                </a:tc>
                <a:extLst>
                  <a:ext uri="{0D108BD9-81ED-4DB2-BD59-A6C34878D82A}">
                    <a16:rowId xmlns:a16="http://schemas.microsoft.com/office/drawing/2014/main" val="10007"/>
                  </a:ext>
                </a:extLst>
              </a:tr>
              <a:tr h="361873">
                <a:tc>
                  <a:txBody>
                    <a:bodyPr/>
                    <a:lstStyle/>
                    <a:p>
                      <a:pPr>
                        <a:lnSpc>
                          <a:spcPct val="115000"/>
                        </a:lnSpc>
                        <a:spcAft>
                          <a:spcPts val="0"/>
                        </a:spcAft>
                      </a:pPr>
                      <a:r>
                        <a:rPr lang="pl-PL" sz="1200" dirty="0" smtClean="0">
                          <a:effectLst/>
                          <a:latin typeface="Times New Roman" panose="02020603050405020304" pitchFamily="18" charset="0"/>
                          <a:cs typeface="Times New Roman" panose="02020603050405020304" pitchFamily="18" charset="0"/>
                        </a:rPr>
                        <a:t>Accreditation of educational institutions</a:t>
                      </a:r>
                      <a:endParaRPr lang="ru-RU" sz="1200" dirty="0">
                        <a:effectLst/>
                        <a:latin typeface="Times New Roman" panose="02020603050405020304" pitchFamily="18" charset="0"/>
                        <a:ea typeface="Calibri"/>
                        <a:cs typeface="Times New Roman" panose="02020603050405020304" pitchFamily="18" charset="0"/>
                      </a:endParaRPr>
                    </a:p>
                  </a:txBody>
                  <a:tcPr marL="41840" marR="41840" marT="0" marB="0" anchor="ctr"/>
                </a:tc>
                <a:tc>
                  <a:txBody>
                    <a:bodyPr/>
                    <a:lstStyle/>
                    <a:p>
                      <a:pPr algn="ctr">
                        <a:lnSpc>
                          <a:spcPct val="115000"/>
                        </a:lnSpc>
                        <a:spcAft>
                          <a:spcPts val="0"/>
                        </a:spcAft>
                      </a:pPr>
                      <a:r>
                        <a:rPr lang="ru-RU" sz="1800" dirty="0" smtClean="0">
                          <a:effectLst/>
                          <a:sym typeface="Wingdings"/>
                        </a:rPr>
                        <a:t></a:t>
                      </a:r>
                      <a:endParaRPr lang="ru-RU" sz="1800" dirty="0">
                        <a:effectLst/>
                        <a:latin typeface="Calibri"/>
                        <a:ea typeface="Calibri"/>
                        <a:cs typeface="Times New Roman"/>
                      </a:endParaRPr>
                    </a:p>
                  </a:txBody>
                  <a:tcPr marL="41840" marR="41840" marT="0" marB="0" anchor="ctr"/>
                </a:tc>
                <a:tc>
                  <a:txBody>
                    <a:bodyPr/>
                    <a:lstStyle/>
                    <a:p>
                      <a:pPr algn="ctr">
                        <a:lnSpc>
                          <a:spcPct val="115000"/>
                        </a:lnSpc>
                        <a:spcAft>
                          <a:spcPts val="0"/>
                        </a:spcAft>
                      </a:pPr>
                      <a:r>
                        <a:rPr lang="ru-RU" sz="1800">
                          <a:effectLst/>
                        </a:rPr>
                        <a:t> </a:t>
                      </a:r>
                      <a:endParaRPr lang="ru-RU" sz="1800">
                        <a:effectLst/>
                        <a:latin typeface="Calibri"/>
                        <a:ea typeface="Calibri"/>
                        <a:cs typeface="Times New Roman"/>
                      </a:endParaRPr>
                    </a:p>
                  </a:txBody>
                  <a:tcPr marL="41840" marR="41840" marT="0" marB="0" anchor="ctr"/>
                </a:tc>
                <a:tc>
                  <a:txBody>
                    <a:bodyPr/>
                    <a:lstStyle/>
                    <a:p>
                      <a:pPr algn="ctr">
                        <a:lnSpc>
                          <a:spcPct val="115000"/>
                        </a:lnSpc>
                        <a:spcAft>
                          <a:spcPts val="0"/>
                        </a:spcAft>
                      </a:pPr>
                      <a:r>
                        <a:rPr lang="ru-RU" sz="1800">
                          <a:effectLst/>
                        </a:rPr>
                        <a:t> </a:t>
                      </a:r>
                      <a:endParaRPr lang="ru-RU" sz="1800">
                        <a:effectLst/>
                        <a:latin typeface="Calibri"/>
                        <a:ea typeface="Calibri"/>
                        <a:cs typeface="Times New Roman"/>
                      </a:endParaRPr>
                    </a:p>
                  </a:txBody>
                  <a:tcPr marL="41840" marR="41840" marT="0" marB="0" anchor="ctr"/>
                </a:tc>
                <a:tc>
                  <a:txBody>
                    <a:bodyPr/>
                    <a:lstStyle/>
                    <a:p>
                      <a:pPr algn="ctr">
                        <a:lnSpc>
                          <a:spcPct val="115000"/>
                        </a:lnSpc>
                        <a:spcAft>
                          <a:spcPts val="0"/>
                        </a:spcAft>
                      </a:pPr>
                      <a:r>
                        <a:rPr lang="ru-RU" sz="1800">
                          <a:effectLst/>
                        </a:rPr>
                        <a:t> </a:t>
                      </a:r>
                      <a:endParaRPr lang="ru-RU" sz="1800">
                        <a:effectLst/>
                        <a:latin typeface="Calibri"/>
                        <a:ea typeface="Calibri"/>
                        <a:cs typeface="Times New Roman"/>
                      </a:endParaRPr>
                    </a:p>
                  </a:txBody>
                  <a:tcPr marL="41840" marR="41840" marT="0" marB="0" anchor="ctr"/>
                </a:tc>
                <a:tc>
                  <a:txBody>
                    <a:bodyPr/>
                    <a:lstStyle/>
                    <a:p>
                      <a:pPr algn="ctr">
                        <a:lnSpc>
                          <a:spcPct val="115000"/>
                        </a:lnSpc>
                        <a:spcAft>
                          <a:spcPts val="0"/>
                        </a:spcAft>
                      </a:pPr>
                      <a:r>
                        <a:rPr lang="ru-RU" sz="1800">
                          <a:effectLst/>
                        </a:rPr>
                        <a:t> </a:t>
                      </a:r>
                      <a:endParaRPr lang="ru-RU" sz="1800">
                        <a:effectLst/>
                        <a:latin typeface="Calibri"/>
                        <a:ea typeface="Calibri"/>
                        <a:cs typeface="Times New Roman"/>
                      </a:endParaRPr>
                    </a:p>
                  </a:txBody>
                  <a:tcPr marL="41840" marR="41840" marT="0" marB="0" anchor="ctr"/>
                </a:tc>
                <a:tc>
                  <a:txBody>
                    <a:bodyPr/>
                    <a:lstStyle/>
                    <a:p>
                      <a:pPr algn="ctr">
                        <a:lnSpc>
                          <a:spcPct val="115000"/>
                        </a:lnSpc>
                        <a:spcAft>
                          <a:spcPts val="0"/>
                        </a:spcAft>
                      </a:pPr>
                      <a:r>
                        <a:rPr lang="ru-RU" sz="1800">
                          <a:effectLst/>
                        </a:rPr>
                        <a:t> </a:t>
                      </a:r>
                      <a:endParaRPr lang="ru-RU" sz="1800">
                        <a:effectLst/>
                        <a:latin typeface="Calibri"/>
                        <a:ea typeface="Calibri"/>
                        <a:cs typeface="Times New Roman"/>
                      </a:endParaRPr>
                    </a:p>
                  </a:txBody>
                  <a:tcPr marL="41840" marR="41840" marT="0" marB="0" anchor="ctr"/>
                </a:tc>
                <a:extLst>
                  <a:ext uri="{0D108BD9-81ED-4DB2-BD59-A6C34878D82A}">
                    <a16:rowId xmlns:a16="http://schemas.microsoft.com/office/drawing/2014/main" val="10008"/>
                  </a:ext>
                </a:extLst>
              </a:tr>
              <a:tr h="361873">
                <a:tc>
                  <a:txBody>
                    <a:bodyPr/>
                    <a:lstStyle/>
                    <a:p>
                      <a:pPr>
                        <a:lnSpc>
                          <a:spcPct val="115000"/>
                        </a:lnSpc>
                        <a:spcAft>
                          <a:spcPts val="0"/>
                        </a:spcAft>
                      </a:pPr>
                      <a:r>
                        <a:rPr lang="en-US" sz="1200" dirty="0" smtClean="0">
                          <a:effectLst/>
                          <a:latin typeface="Times New Roman" panose="02020603050405020304" pitchFamily="18" charset="0"/>
                          <a:cs typeface="Times New Roman" panose="02020603050405020304" pitchFamily="18" charset="0"/>
                        </a:rPr>
                        <a:t>Monitoring of the activities of educational institutions</a:t>
                      </a:r>
                      <a:endParaRPr lang="ru-RU" sz="1200" dirty="0">
                        <a:effectLst/>
                        <a:latin typeface="Times New Roman" panose="02020603050405020304" pitchFamily="18" charset="0"/>
                        <a:ea typeface="Calibri"/>
                        <a:cs typeface="Times New Roman" panose="02020603050405020304" pitchFamily="18" charset="0"/>
                      </a:endParaRPr>
                    </a:p>
                  </a:txBody>
                  <a:tcPr marL="41840" marR="41840" marT="0" marB="0" anchor="ctr"/>
                </a:tc>
                <a:tc>
                  <a:txBody>
                    <a:bodyPr/>
                    <a:lstStyle/>
                    <a:p>
                      <a:pPr algn="ctr">
                        <a:lnSpc>
                          <a:spcPct val="115000"/>
                        </a:lnSpc>
                        <a:spcAft>
                          <a:spcPts val="0"/>
                        </a:spcAft>
                      </a:pPr>
                      <a:r>
                        <a:rPr lang="ru-RU" sz="1800">
                          <a:effectLst/>
                        </a:rPr>
                        <a:t> </a:t>
                      </a:r>
                      <a:endParaRPr lang="ru-RU" sz="1800">
                        <a:effectLst/>
                        <a:latin typeface="Calibri"/>
                        <a:ea typeface="Calibri"/>
                        <a:cs typeface="Times New Roman"/>
                      </a:endParaRPr>
                    </a:p>
                  </a:txBody>
                  <a:tcPr marL="41840" marR="41840" marT="0" marB="0" anchor="ctr"/>
                </a:tc>
                <a:tc>
                  <a:txBody>
                    <a:bodyPr/>
                    <a:lstStyle/>
                    <a:p>
                      <a:pPr algn="ctr">
                        <a:lnSpc>
                          <a:spcPct val="115000"/>
                        </a:lnSpc>
                        <a:spcAft>
                          <a:spcPts val="0"/>
                        </a:spcAft>
                      </a:pPr>
                      <a:r>
                        <a:rPr lang="ru-RU" sz="1800">
                          <a:effectLst/>
                        </a:rPr>
                        <a:t> </a:t>
                      </a:r>
                      <a:endParaRPr lang="ru-RU" sz="1800">
                        <a:effectLst/>
                        <a:latin typeface="Calibri"/>
                        <a:ea typeface="Calibri"/>
                        <a:cs typeface="Times New Roman"/>
                      </a:endParaRPr>
                    </a:p>
                  </a:txBody>
                  <a:tcPr marL="41840" marR="41840" marT="0" marB="0" anchor="ctr"/>
                </a:tc>
                <a:tc>
                  <a:txBody>
                    <a:bodyPr/>
                    <a:lstStyle/>
                    <a:p>
                      <a:pPr algn="ctr">
                        <a:lnSpc>
                          <a:spcPct val="115000"/>
                        </a:lnSpc>
                        <a:spcAft>
                          <a:spcPts val="0"/>
                        </a:spcAft>
                      </a:pPr>
                      <a:r>
                        <a:rPr lang="ru-RU" sz="1800">
                          <a:effectLst/>
                        </a:rPr>
                        <a:t> </a:t>
                      </a:r>
                      <a:endParaRPr lang="ru-RU" sz="1800">
                        <a:effectLst/>
                        <a:latin typeface="Calibri"/>
                        <a:ea typeface="Calibri"/>
                        <a:cs typeface="Times New Roman"/>
                      </a:endParaRPr>
                    </a:p>
                  </a:txBody>
                  <a:tcPr marL="41840" marR="41840" marT="0" marB="0" anchor="ctr"/>
                </a:tc>
                <a:tc>
                  <a:txBody>
                    <a:bodyPr/>
                    <a:lstStyle/>
                    <a:p>
                      <a:pPr algn="ctr">
                        <a:lnSpc>
                          <a:spcPct val="115000"/>
                        </a:lnSpc>
                        <a:spcAft>
                          <a:spcPts val="0"/>
                        </a:spcAft>
                      </a:pPr>
                      <a:r>
                        <a:rPr lang="ru-RU" sz="1800">
                          <a:effectLst/>
                        </a:rPr>
                        <a:t> </a:t>
                      </a:r>
                      <a:endParaRPr lang="ru-RU" sz="1800">
                        <a:effectLst/>
                        <a:latin typeface="Calibri"/>
                        <a:ea typeface="Calibri"/>
                        <a:cs typeface="Times New Roman"/>
                      </a:endParaRPr>
                    </a:p>
                  </a:txBody>
                  <a:tcPr marL="41840" marR="41840" marT="0" marB="0" anchor="ctr"/>
                </a:tc>
                <a:tc>
                  <a:txBody>
                    <a:bodyPr/>
                    <a:lstStyle/>
                    <a:p>
                      <a:pPr algn="ctr">
                        <a:lnSpc>
                          <a:spcPct val="115000"/>
                        </a:lnSpc>
                        <a:spcAft>
                          <a:spcPts val="0"/>
                        </a:spcAft>
                      </a:pPr>
                      <a:r>
                        <a:rPr lang="ru-RU" sz="1800">
                          <a:effectLst/>
                        </a:rPr>
                        <a:t> </a:t>
                      </a:r>
                      <a:endParaRPr lang="ru-RU" sz="1800">
                        <a:effectLst/>
                        <a:latin typeface="Calibri"/>
                        <a:ea typeface="Calibri"/>
                        <a:cs typeface="Times New Roman"/>
                      </a:endParaRPr>
                    </a:p>
                  </a:txBody>
                  <a:tcPr marL="41840" marR="41840" marT="0" marB="0" anchor="ctr"/>
                </a:tc>
                <a:tc>
                  <a:txBody>
                    <a:bodyPr/>
                    <a:lstStyle/>
                    <a:p>
                      <a:pPr algn="ctr">
                        <a:lnSpc>
                          <a:spcPct val="115000"/>
                        </a:lnSpc>
                        <a:spcAft>
                          <a:spcPts val="0"/>
                        </a:spcAft>
                      </a:pPr>
                      <a:r>
                        <a:rPr lang="ru-RU" sz="1800" dirty="0" smtClean="0">
                          <a:effectLst/>
                          <a:sym typeface="Wingdings"/>
                        </a:rPr>
                        <a:t></a:t>
                      </a:r>
                      <a:endParaRPr lang="ru-RU" sz="1800" dirty="0">
                        <a:effectLst/>
                        <a:latin typeface="Calibri"/>
                        <a:ea typeface="Calibri"/>
                        <a:cs typeface="Times New Roman"/>
                      </a:endParaRPr>
                    </a:p>
                  </a:txBody>
                  <a:tcPr marL="41840" marR="41840" marT="0" marB="0" anchor="ct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7992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Группа 37"/>
          <p:cNvGrpSpPr>
            <a:grpSpLocks/>
          </p:cNvGrpSpPr>
          <p:nvPr/>
        </p:nvGrpSpPr>
        <p:grpSpPr bwMode="auto">
          <a:xfrm>
            <a:off x="141288" y="44450"/>
            <a:ext cx="2270125" cy="1482725"/>
            <a:chOff x="-468560" y="44624"/>
            <a:chExt cx="2269811" cy="1481855"/>
          </a:xfrm>
        </p:grpSpPr>
        <p:sp>
          <p:nvSpPr>
            <p:cNvPr id="15" name="Овал 14"/>
            <p:cNvSpPr/>
            <p:nvPr/>
          </p:nvSpPr>
          <p:spPr>
            <a:xfrm>
              <a:off x="-181263" y="116020"/>
              <a:ext cx="1676168" cy="1410459"/>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pic>
          <p:nvPicPr>
            <p:cNvPr id="16" name="Picture 30" descr="K:\NGUlogo1.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8560" y="44624"/>
              <a:ext cx="2269811" cy="1409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3" name="Таблица 2"/>
          <p:cNvGraphicFramePr>
            <a:graphicFrameLocks noGrp="1"/>
          </p:cNvGraphicFramePr>
          <p:nvPr>
            <p:extLst>
              <p:ext uri="{D42A27DB-BD31-4B8C-83A1-F6EECF244321}">
                <p14:modId xmlns:p14="http://schemas.microsoft.com/office/powerpoint/2010/main" val="3516375401"/>
              </p:ext>
            </p:extLst>
          </p:nvPr>
        </p:nvGraphicFramePr>
        <p:xfrm>
          <a:off x="20149" y="1720242"/>
          <a:ext cx="9123850" cy="5213543"/>
        </p:xfrm>
        <a:graphic>
          <a:graphicData uri="http://schemas.openxmlformats.org/drawingml/2006/table">
            <a:tbl>
              <a:tblPr firstRow="1" firstCol="1" bandRow="1">
                <a:tableStyleId>{5C22544A-7EE6-4342-B048-85BDC9FD1C3A}</a:tableStyleId>
              </a:tblPr>
              <a:tblGrid>
                <a:gridCol w="2929242">
                  <a:extLst>
                    <a:ext uri="{9D8B030D-6E8A-4147-A177-3AD203B41FA5}">
                      <a16:colId xmlns:a16="http://schemas.microsoft.com/office/drawing/2014/main" val="20000"/>
                    </a:ext>
                  </a:extLst>
                </a:gridCol>
                <a:gridCol w="808033">
                  <a:extLst>
                    <a:ext uri="{9D8B030D-6E8A-4147-A177-3AD203B41FA5}">
                      <a16:colId xmlns:a16="http://schemas.microsoft.com/office/drawing/2014/main" val="20001"/>
                    </a:ext>
                  </a:extLst>
                </a:gridCol>
                <a:gridCol w="541221">
                  <a:extLst>
                    <a:ext uri="{9D8B030D-6E8A-4147-A177-3AD203B41FA5}">
                      <a16:colId xmlns:a16="http://schemas.microsoft.com/office/drawing/2014/main" val="20002"/>
                    </a:ext>
                  </a:extLst>
                </a:gridCol>
                <a:gridCol w="672254">
                  <a:extLst>
                    <a:ext uri="{9D8B030D-6E8A-4147-A177-3AD203B41FA5}">
                      <a16:colId xmlns:a16="http://schemas.microsoft.com/office/drawing/2014/main" val="20003"/>
                    </a:ext>
                  </a:extLst>
                </a:gridCol>
                <a:gridCol w="673203">
                  <a:extLst>
                    <a:ext uri="{9D8B030D-6E8A-4147-A177-3AD203B41FA5}">
                      <a16:colId xmlns:a16="http://schemas.microsoft.com/office/drawing/2014/main" val="20004"/>
                    </a:ext>
                  </a:extLst>
                </a:gridCol>
                <a:gridCol w="403543">
                  <a:extLst>
                    <a:ext uri="{9D8B030D-6E8A-4147-A177-3AD203B41FA5}">
                      <a16:colId xmlns:a16="http://schemas.microsoft.com/office/drawing/2014/main" val="20005"/>
                    </a:ext>
                  </a:extLst>
                </a:gridCol>
                <a:gridCol w="404494">
                  <a:extLst>
                    <a:ext uri="{9D8B030D-6E8A-4147-A177-3AD203B41FA5}">
                      <a16:colId xmlns:a16="http://schemas.microsoft.com/office/drawing/2014/main" val="20006"/>
                    </a:ext>
                  </a:extLst>
                </a:gridCol>
                <a:gridCol w="807082">
                  <a:extLst>
                    <a:ext uri="{9D8B030D-6E8A-4147-A177-3AD203B41FA5}">
                      <a16:colId xmlns:a16="http://schemas.microsoft.com/office/drawing/2014/main" val="20007"/>
                    </a:ext>
                  </a:extLst>
                </a:gridCol>
                <a:gridCol w="941914">
                  <a:extLst>
                    <a:ext uri="{9D8B030D-6E8A-4147-A177-3AD203B41FA5}">
                      <a16:colId xmlns:a16="http://schemas.microsoft.com/office/drawing/2014/main" val="20008"/>
                    </a:ext>
                  </a:extLst>
                </a:gridCol>
                <a:gridCol w="942864">
                  <a:extLst>
                    <a:ext uri="{9D8B030D-6E8A-4147-A177-3AD203B41FA5}">
                      <a16:colId xmlns:a16="http://schemas.microsoft.com/office/drawing/2014/main" val="20009"/>
                    </a:ext>
                  </a:extLst>
                </a:gridCol>
              </a:tblGrid>
              <a:tr h="1994255">
                <a:tc>
                  <a:txBody>
                    <a:bodyPr/>
                    <a:lstStyle/>
                    <a:p>
                      <a:pPr algn="just">
                        <a:lnSpc>
                          <a:spcPct val="115000"/>
                        </a:lnSpc>
                        <a:spcAft>
                          <a:spcPts val="0"/>
                        </a:spcAft>
                      </a:pPr>
                      <a:r>
                        <a:rPr lang="uk-UA" sz="1000" dirty="0">
                          <a:effectLst/>
                        </a:rPr>
                        <a:t>             </a:t>
                      </a:r>
                      <a:endParaRPr lang="ru-RU" sz="1050" dirty="0">
                        <a:effectLst/>
                      </a:endParaRPr>
                    </a:p>
                    <a:p>
                      <a:pPr algn="just">
                        <a:lnSpc>
                          <a:spcPct val="115000"/>
                        </a:lnSpc>
                        <a:spcAft>
                          <a:spcPts val="0"/>
                        </a:spcAft>
                      </a:pPr>
                      <a:r>
                        <a:rPr lang="ru-RU" sz="1050" dirty="0">
                          <a:effectLst/>
                        </a:rPr>
                        <a:t> </a:t>
                      </a:r>
                    </a:p>
                    <a:p>
                      <a:pPr algn="just">
                        <a:lnSpc>
                          <a:spcPct val="115000"/>
                        </a:lnSpc>
                        <a:spcAft>
                          <a:spcPts val="0"/>
                        </a:spcAft>
                      </a:pPr>
                      <a:r>
                        <a:rPr lang="en-US" sz="1050" dirty="0">
                          <a:effectLst/>
                        </a:rPr>
                        <a:t> </a:t>
                      </a:r>
                      <a:endParaRPr lang="ru-RU" sz="1100" dirty="0">
                        <a:effectLst/>
                      </a:endParaRPr>
                    </a:p>
                    <a:p>
                      <a:pPr algn="r">
                        <a:lnSpc>
                          <a:spcPct val="115000"/>
                        </a:lnSpc>
                        <a:spcAft>
                          <a:spcPts val="0"/>
                        </a:spcAft>
                        <a:tabLst>
                          <a:tab pos="3671888" algn="r"/>
                          <a:tab pos="3773488" algn="l"/>
                        </a:tabLst>
                      </a:pPr>
                      <a:r>
                        <a:rPr lang="en-US" sz="1100" dirty="0">
                          <a:effectLst/>
                        </a:rPr>
                        <a:t> </a:t>
                      </a:r>
                      <a:r>
                        <a:rPr lang="pl-PL" sz="1400" dirty="0" smtClean="0">
                          <a:effectLst/>
                        </a:rPr>
                        <a:t>Responsible </a:t>
                      </a:r>
                      <a:endParaRPr lang="en-US" sz="1400" dirty="0" smtClean="0">
                        <a:effectLst/>
                      </a:endParaRPr>
                    </a:p>
                    <a:p>
                      <a:pPr algn="r">
                        <a:lnSpc>
                          <a:spcPct val="115000"/>
                        </a:lnSpc>
                        <a:spcAft>
                          <a:spcPts val="0"/>
                        </a:spcAft>
                        <a:tabLst>
                          <a:tab pos="3671888" algn="r"/>
                          <a:tab pos="3773488" algn="l"/>
                        </a:tabLst>
                      </a:pPr>
                      <a:r>
                        <a:rPr lang="pl-PL" sz="1400" dirty="0" smtClean="0">
                          <a:effectLst/>
                        </a:rPr>
                        <a:t>authorities</a:t>
                      </a:r>
                      <a:endParaRPr lang="ru-RU" sz="1200" dirty="0" smtClean="0">
                        <a:effectLst/>
                      </a:endParaRPr>
                    </a:p>
                    <a:p>
                      <a:pPr algn="just">
                        <a:lnSpc>
                          <a:spcPct val="115000"/>
                        </a:lnSpc>
                        <a:spcAft>
                          <a:spcPts val="0"/>
                        </a:spcAft>
                      </a:pPr>
                      <a:r>
                        <a:rPr lang="en-US" sz="1400" dirty="0" smtClean="0">
                          <a:effectLst/>
                        </a:rPr>
                        <a:t>B</a:t>
                      </a:r>
                      <a:r>
                        <a:rPr lang="pl-PL" sz="1400" dirty="0" smtClean="0">
                          <a:effectLst/>
                        </a:rPr>
                        <a:t>asic</a:t>
                      </a:r>
                    </a:p>
                    <a:p>
                      <a:pPr algn="just">
                        <a:lnSpc>
                          <a:spcPct val="115000"/>
                        </a:lnSpc>
                        <a:spcAft>
                          <a:spcPts val="0"/>
                        </a:spcAft>
                      </a:pPr>
                      <a:r>
                        <a:rPr lang="en-US" sz="1400" dirty="0" smtClean="0">
                          <a:effectLst/>
                        </a:rPr>
                        <a:t>c</a:t>
                      </a:r>
                      <a:r>
                        <a:rPr lang="pl-PL" sz="1400" dirty="0" smtClean="0">
                          <a:effectLst/>
                        </a:rPr>
                        <a:t>omponents</a:t>
                      </a:r>
                    </a:p>
                    <a:p>
                      <a:pPr algn="just">
                        <a:lnSpc>
                          <a:spcPct val="115000"/>
                        </a:lnSpc>
                        <a:spcAft>
                          <a:spcPts val="0"/>
                        </a:spcAft>
                      </a:pPr>
                      <a:r>
                        <a:rPr lang="pl-PL" sz="1400" dirty="0" smtClean="0">
                          <a:effectLst/>
                        </a:rPr>
                        <a:t>(Features)</a:t>
                      </a:r>
                      <a:r>
                        <a:rPr lang="uk-UA" sz="1400" dirty="0" smtClean="0">
                          <a:effectLst/>
                        </a:rPr>
                        <a:t> </a:t>
                      </a:r>
                      <a:endParaRPr lang="ru-RU" sz="1400" dirty="0">
                        <a:effectLst/>
                        <a:latin typeface="Calibri"/>
                        <a:ea typeface="Calibri"/>
                        <a:cs typeface="Times New Roman"/>
                      </a:endParaRPr>
                    </a:p>
                  </a:txBody>
                  <a:tcPr marL="41840" marR="41840" marT="0" marB="0">
                    <a:lnTlToBr w="28575" cap="flat" cmpd="sng" algn="ctr">
                      <a:solidFill>
                        <a:schemeClr val="bg1"/>
                      </a:solidFill>
                      <a:prstDash val="solid"/>
                      <a:round/>
                      <a:headEnd type="none" w="med" len="med"/>
                      <a:tailEnd type="none" w="med" len="med"/>
                    </a:lnTlToBr>
                  </a:tcPr>
                </a:tc>
                <a:tc>
                  <a:txBody>
                    <a:bodyPr/>
                    <a:lstStyle/>
                    <a:p>
                      <a:pPr marL="71755" marR="71755">
                        <a:lnSpc>
                          <a:spcPct val="80000"/>
                        </a:lnSpc>
                        <a:spcAft>
                          <a:spcPts val="0"/>
                        </a:spcAft>
                      </a:pPr>
                      <a:r>
                        <a:rPr lang="en-US" sz="1400" b="1" i="0" kern="1200" baseline="0" noProof="0" dirty="0" smtClean="0">
                          <a:effectLst/>
                          <a:latin typeface="Times New Roman" pitchFamily="18" charset="0"/>
                          <a:cs typeface="Times New Roman" pitchFamily="18" charset="0"/>
                        </a:rPr>
                        <a:t>Qualification agency</a:t>
                      </a:r>
                      <a:endParaRPr lang="ru-RU" sz="1400" b="1" i="0" kern="1200" baseline="0" noProof="0" dirty="0">
                        <a:effectLst/>
                        <a:latin typeface="Times New Roman" pitchFamily="18" charset="0"/>
                        <a:ea typeface="Calibri"/>
                        <a:cs typeface="Times New Roman" pitchFamily="18" charset="0"/>
                      </a:endParaRPr>
                    </a:p>
                  </a:txBody>
                  <a:tcPr marL="39075" marR="39075" marT="0" marB="0" vert="vert270" anchor="ctr"/>
                </a:tc>
                <a:tc>
                  <a:txBody>
                    <a:bodyPr/>
                    <a:lstStyle/>
                    <a:p>
                      <a:pPr marL="71755" marR="71755">
                        <a:lnSpc>
                          <a:spcPct val="80000"/>
                        </a:lnSpc>
                        <a:spcAft>
                          <a:spcPts val="0"/>
                        </a:spcAft>
                      </a:pPr>
                      <a:r>
                        <a:rPr lang="en-US" sz="1400" b="1" i="0" kern="1200" baseline="0" noProof="0" dirty="0" smtClean="0">
                          <a:effectLst/>
                          <a:latin typeface="Times New Roman" pitchFamily="18" charset="0"/>
                          <a:cs typeface="Times New Roman" pitchFamily="18" charset="0"/>
                        </a:rPr>
                        <a:t>Ministry for Social Policy</a:t>
                      </a:r>
                      <a:endParaRPr lang="ru-RU" sz="1400" b="1" i="0" kern="1200" baseline="0" noProof="0" dirty="0">
                        <a:effectLst/>
                        <a:latin typeface="Times New Roman" pitchFamily="18" charset="0"/>
                        <a:ea typeface="Calibri"/>
                        <a:cs typeface="Times New Roman" pitchFamily="18" charset="0"/>
                      </a:endParaRPr>
                    </a:p>
                  </a:txBody>
                  <a:tcPr marL="39075" marR="39075" marT="0" marB="0" vert="vert270" anchor="ctr"/>
                </a:tc>
                <a:tc>
                  <a:txBody>
                    <a:bodyPr/>
                    <a:lstStyle/>
                    <a:p>
                      <a:pPr marL="71755" marR="71755">
                        <a:lnSpc>
                          <a:spcPct val="80000"/>
                        </a:lnSpc>
                        <a:spcAft>
                          <a:spcPts val="0"/>
                        </a:spcAft>
                      </a:pPr>
                      <a:r>
                        <a:rPr lang="en-US" sz="1400" b="1" i="0" kern="1200" dirty="0" smtClean="0">
                          <a:solidFill>
                            <a:schemeClr val="lt1"/>
                          </a:solidFill>
                          <a:effectLst/>
                          <a:latin typeface="Times New Roman" panose="02020603050405020304" pitchFamily="18" charset="0"/>
                          <a:ea typeface="+mn-ea"/>
                          <a:cs typeface="Times New Roman" panose="02020603050405020304" pitchFamily="18" charset="0"/>
                        </a:rPr>
                        <a:t/>
                      </a:r>
                      <a:br>
                        <a:rPr lang="en-US" sz="1400" b="1" i="0" kern="1200" dirty="0" smtClean="0">
                          <a:solidFill>
                            <a:schemeClr val="lt1"/>
                          </a:solidFill>
                          <a:effectLst/>
                          <a:latin typeface="Times New Roman" panose="02020603050405020304" pitchFamily="18" charset="0"/>
                          <a:ea typeface="+mn-ea"/>
                          <a:cs typeface="Times New Roman" panose="02020603050405020304" pitchFamily="18" charset="0"/>
                        </a:rPr>
                      </a:br>
                      <a:r>
                        <a:rPr lang="en-US" sz="1400" b="1" i="0" kern="1200" dirty="0" smtClean="0">
                          <a:solidFill>
                            <a:schemeClr val="lt1"/>
                          </a:solidFill>
                          <a:effectLst/>
                          <a:latin typeface="Times New Roman" panose="02020603050405020304" pitchFamily="18" charset="0"/>
                          <a:ea typeface="+mn-ea"/>
                          <a:cs typeface="Times New Roman" panose="02020603050405020304" pitchFamily="18" charset="0"/>
                        </a:rPr>
                        <a:t>Profiled / sectoral </a:t>
                      </a:r>
                      <a:r>
                        <a:rPr lang="ru-RU" sz="1400" b="1" i="0" kern="1200" dirty="0" smtClean="0">
                          <a:solidFill>
                            <a:schemeClr val="lt1"/>
                          </a:solidFill>
                          <a:effectLst/>
                          <a:latin typeface="Times New Roman" panose="02020603050405020304" pitchFamily="18" charset="0"/>
                          <a:ea typeface="+mn-ea"/>
                          <a:cs typeface="Times New Roman" panose="02020603050405020304" pitchFamily="18" charset="0"/>
                        </a:rPr>
                        <a:t>С</a:t>
                      </a:r>
                      <a:r>
                        <a:rPr lang="en-US" sz="1400" b="1" i="0" kern="1200" dirty="0" err="1" smtClean="0">
                          <a:solidFill>
                            <a:schemeClr val="lt1"/>
                          </a:solidFill>
                          <a:effectLst/>
                          <a:latin typeface="Times New Roman" panose="02020603050405020304" pitchFamily="18" charset="0"/>
                          <a:ea typeface="+mn-ea"/>
                          <a:cs typeface="Times New Roman" panose="02020603050405020304" pitchFamily="18" charset="0"/>
                        </a:rPr>
                        <a:t>entral</a:t>
                      </a:r>
                      <a:r>
                        <a:rPr lang="en-US" sz="1400" b="1" i="0" kern="1200" dirty="0" smtClean="0">
                          <a:solidFill>
                            <a:schemeClr val="lt1"/>
                          </a:solidFill>
                          <a:effectLst/>
                          <a:latin typeface="Times New Roman" panose="02020603050405020304" pitchFamily="18" charset="0"/>
                          <a:ea typeface="+mn-ea"/>
                          <a:cs typeface="Times New Roman" panose="02020603050405020304" pitchFamily="18" charset="0"/>
                        </a:rPr>
                        <a:t> government</a:t>
                      </a:r>
                      <a:endParaRPr lang="ru-RU" sz="1400" b="1" i="0" kern="1200" baseline="0" noProof="0" dirty="0">
                        <a:effectLst/>
                        <a:latin typeface="Times New Roman" pitchFamily="18" charset="0"/>
                        <a:ea typeface="Calibri"/>
                        <a:cs typeface="Times New Roman" pitchFamily="18" charset="0"/>
                      </a:endParaRPr>
                    </a:p>
                  </a:txBody>
                  <a:tcPr marL="39075" marR="39075" marT="0" marB="0" vert="vert270" anchor="ctr"/>
                </a:tc>
                <a:tc>
                  <a:txBody>
                    <a:bodyPr/>
                    <a:lstStyle/>
                    <a:p>
                      <a:pPr marL="71755" marR="71755">
                        <a:lnSpc>
                          <a:spcPct val="80000"/>
                        </a:lnSpc>
                        <a:spcAft>
                          <a:spcPts val="0"/>
                        </a:spcAft>
                      </a:pPr>
                      <a:r>
                        <a:rPr lang="en-US" sz="1400" b="1" i="0" kern="1200" baseline="0" noProof="0" dirty="0" smtClean="0">
                          <a:effectLst/>
                          <a:latin typeface="Times New Roman" pitchFamily="18" charset="0"/>
                          <a:cs typeface="Times New Roman" pitchFamily="18" charset="0"/>
                        </a:rPr>
                        <a:t>Professionally-sectoral councils</a:t>
                      </a:r>
                      <a:endParaRPr lang="ru-RU" sz="1400" b="1" i="0" kern="1200" baseline="0" noProof="0" dirty="0">
                        <a:effectLst/>
                        <a:latin typeface="Times New Roman" pitchFamily="18" charset="0"/>
                        <a:ea typeface="Calibri"/>
                        <a:cs typeface="Times New Roman" pitchFamily="18" charset="0"/>
                      </a:endParaRPr>
                    </a:p>
                  </a:txBody>
                  <a:tcPr marL="39075" marR="39075" marT="0" marB="0" vert="vert270" anchor="ctr"/>
                </a:tc>
                <a:tc>
                  <a:txBody>
                    <a:bodyPr/>
                    <a:lstStyle/>
                    <a:p>
                      <a:pPr marL="71755" marR="71755">
                        <a:lnSpc>
                          <a:spcPts val="1000"/>
                        </a:lnSpc>
                        <a:spcAft>
                          <a:spcPts val="0"/>
                        </a:spcAft>
                      </a:pPr>
                      <a:r>
                        <a:rPr lang="pl-PL" sz="1400" b="1" i="0" kern="1200" dirty="0" smtClean="0">
                          <a:solidFill>
                            <a:schemeClr val="lt1"/>
                          </a:solidFill>
                          <a:effectLst/>
                          <a:latin typeface="Times New Roman" panose="02020603050405020304" pitchFamily="18" charset="0"/>
                          <a:ea typeface="+mn-ea"/>
                          <a:cs typeface="Times New Roman" panose="02020603050405020304" pitchFamily="18" charset="0"/>
                        </a:rPr>
                        <a:t>Training school</a:t>
                      </a:r>
                      <a:endParaRPr lang="ru-RU" sz="1400" b="1" i="0" dirty="0">
                        <a:effectLst/>
                        <a:latin typeface="Times New Roman" pitchFamily="18" charset="0"/>
                        <a:ea typeface="Calibri"/>
                        <a:cs typeface="Times New Roman" pitchFamily="18" charset="0"/>
                      </a:endParaRPr>
                    </a:p>
                  </a:txBody>
                  <a:tcPr marL="39075" marR="39075" marT="0" marB="0" vert="vert270" anchor="ctr"/>
                </a:tc>
                <a:tc>
                  <a:txBody>
                    <a:bodyPr/>
                    <a:lstStyle/>
                    <a:p>
                      <a:pPr marL="71755" marR="71755">
                        <a:lnSpc>
                          <a:spcPts val="1000"/>
                        </a:lnSpc>
                        <a:spcAft>
                          <a:spcPts val="0"/>
                        </a:spcAft>
                      </a:pPr>
                      <a:r>
                        <a:rPr lang="pl-PL" sz="1400" b="1" i="0" kern="1200" dirty="0" smtClean="0">
                          <a:solidFill>
                            <a:schemeClr val="lt1"/>
                          </a:solidFill>
                          <a:effectLst/>
                          <a:latin typeface="Times New Roman" panose="02020603050405020304" pitchFamily="18" charset="0"/>
                          <a:ea typeface="+mn-ea"/>
                          <a:cs typeface="Times New Roman" panose="02020603050405020304" pitchFamily="18" charset="0"/>
                        </a:rPr>
                        <a:t>Institutions of Higher Education</a:t>
                      </a:r>
                      <a:endParaRPr lang="ru-RU" sz="1400" b="1" i="0" dirty="0">
                        <a:effectLst/>
                        <a:latin typeface="Times New Roman" panose="02020603050405020304" pitchFamily="18" charset="0"/>
                        <a:ea typeface="Calibri"/>
                        <a:cs typeface="Times New Roman" panose="02020603050405020304" pitchFamily="18" charset="0"/>
                      </a:endParaRPr>
                    </a:p>
                  </a:txBody>
                  <a:tcPr marL="39075" marR="39075" marT="0" marB="0" vert="vert270" anchor="ctr"/>
                </a:tc>
                <a:tc>
                  <a:txBody>
                    <a:bodyPr/>
                    <a:lstStyle/>
                    <a:p>
                      <a:r>
                        <a:rPr lang="en-US" sz="1400" b="1" i="0" kern="1200" dirty="0" err="1" smtClean="0">
                          <a:solidFill>
                            <a:schemeClr val="lt1"/>
                          </a:solidFill>
                          <a:effectLst/>
                          <a:latin typeface="Times New Roman" panose="02020603050405020304" pitchFamily="18" charset="0"/>
                          <a:ea typeface="+mn-ea"/>
                          <a:cs typeface="Times New Roman" panose="02020603050405020304" pitchFamily="18" charset="0"/>
                        </a:rPr>
                        <a:t>Сenters</a:t>
                      </a:r>
                      <a:r>
                        <a:rPr lang="en-US" sz="1400" b="1" i="0" kern="1200" dirty="0" smtClean="0">
                          <a:solidFill>
                            <a:schemeClr val="lt1"/>
                          </a:solidFill>
                          <a:effectLst/>
                          <a:latin typeface="Times New Roman" panose="02020603050405020304" pitchFamily="18" charset="0"/>
                          <a:ea typeface="+mn-ea"/>
                          <a:cs typeface="Times New Roman" panose="02020603050405020304" pitchFamily="18" charset="0"/>
                        </a:rPr>
                        <a:t>  of the evaluation / recognition of the training </a:t>
                      </a:r>
                      <a:endParaRPr lang="ru-RU" sz="1400" b="1" i="0" kern="1200" dirty="0">
                        <a:solidFill>
                          <a:schemeClr val="lt1"/>
                        </a:solidFill>
                        <a:effectLst/>
                        <a:latin typeface="Times New Roman" panose="02020603050405020304" pitchFamily="18" charset="0"/>
                        <a:ea typeface="+mn-ea"/>
                        <a:cs typeface="Times New Roman" panose="02020603050405020304" pitchFamily="18" charset="0"/>
                      </a:endParaRPr>
                    </a:p>
                  </a:txBody>
                  <a:tcPr marL="39075" marR="39075" marT="0" marB="0" vert="vert270" anchor="ctr"/>
                </a:tc>
                <a:tc>
                  <a:txBody>
                    <a:bodyPr/>
                    <a:lstStyle/>
                    <a:p>
                      <a:pPr marL="71755" marR="71755">
                        <a:lnSpc>
                          <a:spcPct val="80000"/>
                        </a:lnSpc>
                        <a:spcAft>
                          <a:spcPts val="0"/>
                        </a:spcAft>
                      </a:pPr>
                      <a:r>
                        <a:rPr lang="en-US" sz="1400" b="1" i="0" kern="1200" baseline="0" noProof="0" dirty="0" smtClean="0">
                          <a:effectLst/>
                          <a:latin typeface="Times New Roman" pitchFamily="18" charset="0"/>
                          <a:cs typeface="Times New Roman" pitchFamily="18" charset="0"/>
                        </a:rPr>
                        <a:t>Public organizations (professional associations)</a:t>
                      </a:r>
                      <a:endParaRPr lang="ru-RU" sz="1400" b="1" i="0" kern="1200" baseline="0" noProof="0" dirty="0">
                        <a:effectLst/>
                        <a:latin typeface="Times New Roman" pitchFamily="18" charset="0"/>
                        <a:ea typeface="Calibri"/>
                        <a:cs typeface="Times New Roman" pitchFamily="18" charset="0"/>
                      </a:endParaRPr>
                    </a:p>
                  </a:txBody>
                  <a:tcPr marL="39075" marR="39075" marT="0" marB="0" vert="vert270" anchor="ctr"/>
                </a:tc>
                <a:tc>
                  <a:txBody>
                    <a:bodyPr/>
                    <a:lstStyle/>
                    <a:p>
                      <a:pPr marL="71755" marR="71755">
                        <a:lnSpc>
                          <a:spcPct val="80000"/>
                        </a:lnSpc>
                        <a:spcAft>
                          <a:spcPts val="0"/>
                        </a:spcAft>
                      </a:pPr>
                      <a:r>
                        <a:rPr lang="en-US" sz="1400" b="1" i="0" kern="1200" baseline="0" noProof="0" dirty="0" smtClean="0">
                          <a:effectLst/>
                          <a:latin typeface="Times New Roman" pitchFamily="18" charset="0"/>
                          <a:cs typeface="Times New Roman" pitchFamily="18" charset="0"/>
                        </a:rPr>
                        <a:t>Social partners (employers, trade unions)</a:t>
                      </a:r>
                      <a:endParaRPr lang="ru-RU" sz="1400" b="1" i="0" kern="1200" baseline="0" noProof="0" dirty="0">
                        <a:effectLst/>
                        <a:latin typeface="Times New Roman" pitchFamily="18" charset="0"/>
                        <a:ea typeface="Calibri"/>
                        <a:cs typeface="Times New Roman" pitchFamily="18" charset="0"/>
                      </a:endParaRPr>
                    </a:p>
                  </a:txBody>
                  <a:tcPr marL="39075" marR="39075" marT="0" marB="0" vert="vert270" anchor="ctr"/>
                </a:tc>
                <a:extLst>
                  <a:ext uri="{0D108BD9-81ED-4DB2-BD59-A6C34878D82A}">
                    <a16:rowId xmlns:a16="http://schemas.microsoft.com/office/drawing/2014/main" val="10000"/>
                  </a:ext>
                </a:extLst>
              </a:tr>
              <a:tr h="356485">
                <a:tc>
                  <a:txBody>
                    <a:bodyPr/>
                    <a:lstStyle/>
                    <a:p>
                      <a:pPr>
                        <a:lnSpc>
                          <a:spcPct val="115000"/>
                        </a:lnSpc>
                        <a:spcAft>
                          <a:spcPts val="0"/>
                        </a:spcAft>
                      </a:pPr>
                      <a:r>
                        <a:rPr lang="en-US" sz="1200" dirty="0" smtClean="0">
                          <a:effectLst/>
                        </a:rPr>
                        <a:t>The development of standards / qualifications</a:t>
                      </a:r>
                      <a:endParaRPr lang="ru-RU" sz="1200" dirty="0">
                        <a:effectLst/>
                        <a:latin typeface="Calibri"/>
                        <a:ea typeface="Calibri"/>
                        <a:cs typeface="Times New Roman"/>
                      </a:endParaRPr>
                    </a:p>
                  </a:txBody>
                  <a:tcPr marL="41840" marR="41840" marT="0" marB="0" anchor="ctr"/>
                </a:tc>
                <a:tc>
                  <a:txBody>
                    <a:bodyPr/>
                    <a:lstStyle/>
                    <a:p>
                      <a:pPr algn="ctr">
                        <a:lnSpc>
                          <a:spcPct val="115000"/>
                        </a:lnSpc>
                        <a:spcAft>
                          <a:spcPts val="0"/>
                        </a:spcAft>
                      </a:pPr>
                      <a:r>
                        <a:rPr lang="uk-UA" sz="1800" dirty="0">
                          <a:effectLst/>
                        </a:rPr>
                        <a:t> </a:t>
                      </a:r>
                      <a:endParaRPr lang="ru-RU" sz="1800" dirty="0">
                        <a:effectLst/>
                        <a:latin typeface="Calibri"/>
                        <a:ea typeface="Calibri"/>
                        <a:cs typeface="Times New Roman"/>
                      </a:endParaRPr>
                    </a:p>
                  </a:txBody>
                  <a:tcPr marL="39075" marR="39075" marT="0" marB="0"/>
                </a:tc>
                <a:tc>
                  <a:txBody>
                    <a:bodyPr/>
                    <a:lstStyle/>
                    <a:p>
                      <a:pPr algn="ctr">
                        <a:lnSpc>
                          <a:spcPct val="115000"/>
                        </a:lnSpc>
                        <a:spcAft>
                          <a:spcPts val="0"/>
                        </a:spcAft>
                      </a:pPr>
                      <a:r>
                        <a:rPr lang="uk-UA" sz="1800">
                          <a:effectLst/>
                        </a:rPr>
                        <a:t> </a:t>
                      </a:r>
                      <a:endParaRPr lang="ru-RU" sz="1800">
                        <a:effectLst/>
                        <a:latin typeface="Calibri"/>
                        <a:ea typeface="Calibri"/>
                        <a:cs typeface="Times New Roman"/>
                      </a:endParaRPr>
                    </a:p>
                  </a:txBody>
                  <a:tcPr marL="39075" marR="39075" marT="0" marB="0"/>
                </a:tc>
                <a:tc>
                  <a:txBody>
                    <a:bodyPr/>
                    <a:lstStyle/>
                    <a:p>
                      <a:pPr algn="ctr">
                        <a:lnSpc>
                          <a:spcPct val="115000"/>
                        </a:lnSpc>
                        <a:spcAft>
                          <a:spcPts val="0"/>
                        </a:spcAft>
                      </a:pPr>
                      <a:r>
                        <a:rPr lang="ru-RU" sz="1800" dirty="0" smtClean="0">
                          <a:effectLst/>
                          <a:sym typeface="Wingdings"/>
                        </a:rPr>
                        <a:t></a:t>
                      </a:r>
                      <a:endParaRPr lang="ru-RU" sz="1800" dirty="0">
                        <a:effectLst/>
                        <a:latin typeface="Calibri"/>
                        <a:ea typeface="Calibri"/>
                        <a:cs typeface="Times New Roman"/>
                      </a:endParaRPr>
                    </a:p>
                  </a:txBody>
                  <a:tcPr marL="39075" marR="39075" marT="0" marB="0"/>
                </a:tc>
                <a:tc>
                  <a:txBody>
                    <a:bodyPr/>
                    <a:lstStyle/>
                    <a:p>
                      <a:pPr algn="ctr">
                        <a:lnSpc>
                          <a:spcPct val="115000"/>
                        </a:lnSpc>
                        <a:spcAft>
                          <a:spcPts val="0"/>
                        </a:spcAft>
                      </a:pPr>
                      <a:r>
                        <a:rPr lang="ru-RU" sz="1800" dirty="0" smtClean="0">
                          <a:effectLst/>
                          <a:sym typeface="Wingdings"/>
                        </a:rPr>
                        <a:t></a:t>
                      </a:r>
                      <a:endParaRPr lang="ru-RU" sz="1800" dirty="0">
                        <a:effectLst/>
                        <a:latin typeface="Calibri"/>
                        <a:ea typeface="Calibri"/>
                        <a:cs typeface="Times New Roman"/>
                      </a:endParaRPr>
                    </a:p>
                  </a:txBody>
                  <a:tcPr marL="39075" marR="39075" marT="0" marB="0"/>
                </a:tc>
                <a:tc>
                  <a:txBody>
                    <a:bodyPr/>
                    <a:lstStyle/>
                    <a:p>
                      <a:pPr algn="ctr">
                        <a:lnSpc>
                          <a:spcPct val="115000"/>
                        </a:lnSpc>
                        <a:spcAft>
                          <a:spcPts val="0"/>
                        </a:spcAft>
                      </a:pPr>
                      <a:r>
                        <a:rPr lang="uk-UA" sz="1800">
                          <a:effectLst/>
                        </a:rPr>
                        <a:t> </a:t>
                      </a:r>
                      <a:endParaRPr lang="ru-RU" sz="1800">
                        <a:effectLst/>
                        <a:latin typeface="Calibri"/>
                        <a:ea typeface="Calibri"/>
                        <a:cs typeface="Times New Roman"/>
                      </a:endParaRPr>
                    </a:p>
                  </a:txBody>
                  <a:tcPr marL="39075" marR="39075" marT="0" marB="0"/>
                </a:tc>
                <a:tc>
                  <a:txBody>
                    <a:bodyPr/>
                    <a:lstStyle/>
                    <a:p>
                      <a:pPr algn="ctr">
                        <a:lnSpc>
                          <a:spcPct val="115000"/>
                        </a:lnSpc>
                        <a:spcAft>
                          <a:spcPts val="0"/>
                        </a:spcAft>
                      </a:pPr>
                      <a:r>
                        <a:rPr lang="uk-UA" sz="1800" dirty="0">
                          <a:effectLst/>
                        </a:rPr>
                        <a:t> </a:t>
                      </a:r>
                      <a:endParaRPr lang="ru-RU" sz="1800" dirty="0">
                        <a:effectLst/>
                        <a:latin typeface="Calibri"/>
                        <a:ea typeface="Calibri"/>
                        <a:cs typeface="Times New Roman"/>
                      </a:endParaRPr>
                    </a:p>
                  </a:txBody>
                  <a:tcPr marL="39075" marR="39075" marT="0" marB="0"/>
                </a:tc>
                <a:tc>
                  <a:txBody>
                    <a:bodyPr/>
                    <a:lstStyle/>
                    <a:p>
                      <a:pPr algn="ctr">
                        <a:lnSpc>
                          <a:spcPct val="115000"/>
                        </a:lnSpc>
                        <a:spcAft>
                          <a:spcPts val="0"/>
                        </a:spcAft>
                      </a:pPr>
                      <a:r>
                        <a:rPr lang="uk-UA" sz="1800">
                          <a:effectLst/>
                        </a:rPr>
                        <a:t> </a:t>
                      </a:r>
                      <a:endParaRPr lang="ru-RU" sz="1800">
                        <a:effectLst/>
                        <a:latin typeface="Calibri"/>
                        <a:ea typeface="Calibri"/>
                        <a:cs typeface="Times New Roman"/>
                      </a:endParaRPr>
                    </a:p>
                  </a:txBody>
                  <a:tcPr marL="39075" marR="39075" marT="0" marB="0"/>
                </a:tc>
                <a:tc>
                  <a:txBody>
                    <a:bodyPr/>
                    <a:lstStyle/>
                    <a:p>
                      <a:pPr algn="ctr">
                        <a:lnSpc>
                          <a:spcPct val="115000"/>
                        </a:lnSpc>
                        <a:spcAft>
                          <a:spcPts val="0"/>
                        </a:spcAft>
                      </a:pPr>
                      <a:r>
                        <a:rPr lang="ru-RU" sz="1800" dirty="0" smtClean="0">
                          <a:effectLst/>
                          <a:sym typeface="Wingdings"/>
                        </a:rPr>
                        <a:t></a:t>
                      </a:r>
                      <a:endParaRPr lang="ru-RU" sz="1800" dirty="0">
                        <a:effectLst/>
                        <a:latin typeface="Calibri"/>
                        <a:ea typeface="Calibri"/>
                        <a:cs typeface="Times New Roman"/>
                      </a:endParaRPr>
                    </a:p>
                  </a:txBody>
                  <a:tcPr marL="39075" marR="39075" marT="0" marB="0"/>
                </a:tc>
                <a:tc>
                  <a:txBody>
                    <a:bodyPr/>
                    <a:lstStyle/>
                    <a:p>
                      <a:pPr algn="ctr">
                        <a:lnSpc>
                          <a:spcPct val="115000"/>
                        </a:lnSpc>
                        <a:spcAft>
                          <a:spcPts val="0"/>
                        </a:spcAft>
                      </a:pPr>
                      <a:r>
                        <a:rPr lang="ru-RU" sz="1800" dirty="0" smtClean="0">
                          <a:effectLst/>
                          <a:sym typeface="Wingdings"/>
                        </a:rPr>
                        <a:t></a:t>
                      </a:r>
                      <a:endParaRPr lang="ru-RU" sz="1800" dirty="0">
                        <a:effectLst/>
                        <a:latin typeface="Calibri"/>
                        <a:ea typeface="Calibri"/>
                        <a:cs typeface="Times New Roman"/>
                      </a:endParaRPr>
                    </a:p>
                  </a:txBody>
                  <a:tcPr marL="39075" marR="39075" marT="0" marB="0"/>
                </a:tc>
                <a:extLst>
                  <a:ext uri="{0D108BD9-81ED-4DB2-BD59-A6C34878D82A}">
                    <a16:rowId xmlns:a16="http://schemas.microsoft.com/office/drawing/2014/main" val="10001"/>
                  </a:ext>
                </a:extLst>
              </a:tr>
              <a:tr h="356485">
                <a:tc>
                  <a:txBody>
                    <a:bodyPr/>
                    <a:lstStyle/>
                    <a:p>
                      <a:pPr>
                        <a:lnSpc>
                          <a:spcPct val="115000"/>
                        </a:lnSpc>
                        <a:spcAft>
                          <a:spcPts val="0"/>
                        </a:spcAft>
                      </a:pPr>
                      <a:r>
                        <a:rPr lang="pl-PL" sz="1200" dirty="0" smtClean="0">
                          <a:effectLst/>
                        </a:rPr>
                        <a:t>Agreements on standards / qualifications</a:t>
                      </a:r>
                      <a:endParaRPr lang="ru-RU" sz="1200" dirty="0">
                        <a:effectLst/>
                        <a:latin typeface="Calibri"/>
                        <a:ea typeface="Calibri"/>
                        <a:cs typeface="Times New Roman"/>
                      </a:endParaRPr>
                    </a:p>
                  </a:txBody>
                  <a:tcPr marL="41840" marR="41840" marT="0" marB="0" anchor="ctr"/>
                </a:tc>
                <a:tc>
                  <a:txBody>
                    <a:bodyPr/>
                    <a:lstStyle/>
                    <a:p>
                      <a:pPr algn="ctr">
                        <a:lnSpc>
                          <a:spcPct val="115000"/>
                        </a:lnSpc>
                        <a:spcAft>
                          <a:spcPts val="0"/>
                        </a:spcAft>
                      </a:pPr>
                      <a:r>
                        <a:rPr lang="uk-UA" sz="1800">
                          <a:effectLst/>
                        </a:rPr>
                        <a:t> </a:t>
                      </a:r>
                      <a:endParaRPr lang="ru-RU" sz="1800">
                        <a:effectLst/>
                        <a:latin typeface="Calibri"/>
                        <a:ea typeface="Calibri"/>
                        <a:cs typeface="Times New Roman"/>
                      </a:endParaRPr>
                    </a:p>
                  </a:txBody>
                  <a:tcPr marL="39075" marR="39075" marT="0" marB="0"/>
                </a:tc>
                <a:tc>
                  <a:txBody>
                    <a:bodyPr/>
                    <a:lstStyle/>
                    <a:p>
                      <a:pPr algn="ctr">
                        <a:lnSpc>
                          <a:spcPct val="115000"/>
                        </a:lnSpc>
                        <a:spcAft>
                          <a:spcPts val="0"/>
                        </a:spcAft>
                      </a:pPr>
                      <a:r>
                        <a:rPr lang="ru-RU" sz="1800" smtClean="0">
                          <a:effectLst/>
                          <a:sym typeface="Wingdings"/>
                        </a:rPr>
                        <a:t></a:t>
                      </a:r>
                      <a:endParaRPr lang="ru-RU" sz="1800">
                        <a:effectLst/>
                        <a:latin typeface="Calibri"/>
                        <a:ea typeface="Calibri"/>
                        <a:cs typeface="Times New Roman"/>
                      </a:endParaRPr>
                    </a:p>
                  </a:txBody>
                  <a:tcPr marL="39075" marR="39075" marT="0" marB="0"/>
                </a:tc>
                <a:tc>
                  <a:txBody>
                    <a:bodyPr/>
                    <a:lstStyle/>
                    <a:p>
                      <a:pPr algn="ctr">
                        <a:lnSpc>
                          <a:spcPct val="115000"/>
                        </a:lnSpc>
                        <a:spcAft>
                          <a:spcPts val="0"/>
                        </a:spcAft>
                      </a:pPr>
                      <a:r>
                        <a:rPr lang="ru-RU" sz="1800" smtClean="0">
                          <a:effectLst/>
                          <a:sym typeface="Wingdings"/>
                        </a:rPr>
                        <a:t></a:t>
                      </a:r>
                      <a:endParaRPr lang="ru-RU" sz="1800" dirty="0">
                        <a:effectLst/>
                        <a:latin typeface="Calibri"/>
                        <a:ea typeface="Calibri"/>
                        <a:cs typeface="Times New Roman"/>
                      </a:endParaRPr>
                    </a:p>
                  </a:txBody>
                  <a:tcPr marL="39075" marR="39075" marT="0" marB="0"/>
                </a:tc>
                <a:tc>
                  <a:txBody>
                    <a:bodyPr/>
                    <a:lstStyle/>
                    <a:p>
                      <a:pPr algn="ctr">
                        <a:lnSpc>
                          <a:spcPct val="115000"/>
                        </a:lnSpc>
                        <a:spcAft>
                          <a:spcPts val="0"/>
                        </a:spcAft>
                      </a:pPr>
                      <a:r>
                        <a:rPr lang="ru-RU" sz="1800" dirty="0" smtClean="0">
                          <a:effectLst/>
                          <a:sym typeface="Wingdings"/>
                        </a:rPr>
                        <a:t></a:t>
                      </a:r>
                      <a:endParaRPr lang="ru-RU" sz="1800" dirty="0">
                        <a:effectLst/>
                        <a:latin typeface="Calibri"/>
                        <a:ea typeface="Calibri"/>
                        <a:cs typeface="Times New Roman"/>
                      </a:endParaRPr>
                    </a:p>
                  </a:txBody>
                  <a:tcPr marL="39075" marR="39075" marT="0" marB="0"/>
                </a:tc>
                <a:tc>
                  <a:txBody>
                    <a:bodyPr/>
                    <a:lstStyle/>
                    <a:p>
                      <a:pPr algn="ctr">
                        <a:lnSpc>
                          <a:spcPct val="115000"/>
                        </a:lnSpc>
                        <a:spcAft>
                          <a:spcPts val="0"/>
                        </a:spcAft>
                      </a:pPr>
                      <a:r>
                        <a:rPr lang="uk-UA" sz="1800">
                          <a:effectLst/>
                        </a:rPr>
                        <a:t> </a:t>
                      </a:r>
                      <a:endParaRPr lang="ru-RU" sz="1800">
                        <a:effectLst/>
                        <a:latin typeface="Calibri"/>
                        <a:ea typeface="Calibri"/>
                        <a:cs typeface="Times New Roman"/>
                      </a:endParaRPr>
                    </a:p>
                  </a:txBody>
                  <a:tcPr marL="39075" marR="39075" marT="0" marB="0"/>
                </a:tc>
                <a:tc>
                  <a:txBody>
                    <a:bodyPr/>
                    <a:lstStyle/>
                    <a:p>
                      <a:pPr algn="ctr">
                        <a:lnSpc>
                          <a:spcPct val="115000"/>
                        </a:lnSpc>
                        <a:spcAft>
                          <a:spcPts val="0"/>
                        </a:spcAft>
                      </a:pPr>
                      <a:r>
                        <a:rPr lang="uk-UA" sz="1800">
                          <a:effectLst/>
                        </a:rPr>
                        <a:t> </a:t>
                      </a:r>
                      <a:endParaRPr lang="ru-RU" sz="1800">
                        <a:effectLst/>
                        <a:latin typeface="Calibri"/>
                        <a:ea typeface="Calibri"/>
                        <a:cs typeface="Times New Roman"/>
                      </a:endParaRPr>
                    </a:p>
                  </a:txBody>
                  <a:tcPr marL="39075" marR="39075" marT="0" marB="0"/>
                </a:tc>
                <a:tc>
                  <a:txBody>
                    <a:bodyPr/>
                    <a:lstStyle/>
                    <a:p>
                      <a:pPr algn="ctr">
                        <a:lnSpc>
                          <a:spcPct val="115000"/>
                        </a:lnSpc>
                        <a:spcAft>
                          <a:spcPts val="0"/>
                        </a:spcAft>
                      </a:pPr>
                      <a:r>
                        <a:rPr lang="ru-RU" sz="1800">
                          <a:effectLst/>
                        </a:rPr>
                        <a:t> </a:t>
                      </a:r>
                      <a:endParaRPr lang="ru-RU" sz="1800">
                        <a:effectLst/>
                        <a:latin typeface="Calibri"/>
                        <a:ea typeface="Calibri"/>
                        <a:cs typeface="Times New Roman"/>
                      </a:endParaRPr>
                    </a:p>
                  </a:txBody>
                  <a:tcPr marL="39075" marR="39075" marT="0" marB="0"/>
                </a:tc>
                <a:tc>
                  <a:txBody>
                    <a:bodyPr/>
                    <a:lstStyle/>
                    <a:p>
                      <a:pPr algn="ctr">
                        <a:lnSpc>
                          <a:spcPct val="115000"/>
                        </a:lnSpc>
                        <a:spcAft>
                          <a:spcPts val="0"/>
                        </a:spcAft>
                      </a:pPr>
                      <a:r>
                        <a:rPr lang="ru-RU" sz="1800">
                          <a:effectLst/>
                        </a:rPr>
                        <a:t> </a:t>
                      </a:r>
                      <a:endParaRPr lang="ru-RU" sz="1800">
                        <a:effectLst/>
                        <a:latin typeface="Calibri"/>
                        <a:ea typeface="Calibri"/>
                        <a:cs typeface="Times New Roman"/>
                      </a:endParaRPr>
                    </a:p>
                  </a:txBody>
                  <a:tcPr marL="39075" marR="39075" marT="0" marB="0"/>
                </a:tc>
                <a:tc>
                  <a:txBody>
                    <a:bodyPr/>
                    <a:lstStyle/>
                    <a:p>
                      <a:pPr algn="ctr">
                        <a:lnSpc>
                          <a:spcPct val="115000"/>
                        </a:lnSpc>
                        <a:spcAft>
                          <a:spcPts val="0"/>
                        </a:spcAft>
                      </a:pPr>
                      <a:r>
                        <a:rPr lang="ru-RU" sz="1800">
                          <a:effectLst/>
                        </a:rPr>
                        <a:t> </a:t>
                      </a:r>
                      <a:endParaRPr lang="ru-RU" sz="1800">
                        <a:effectLst/>
                        <a:latin typeface="Calibri"/>
                        <a:ea typeface="Calibri"/>
                        <a:cs typeface="Times New Roman"/>
                      </a:endParaRPr>
                    </a:p>
                  </a:txBody>
                  <a:tcPr marL="39075" marR="39075" marT="0" marB="0"/>
                </a:tc>
                <a:extLst>
                  <a:ext uri="{0D108BD9-81ED-4DB2-BD59-A6C34878D82A}">
                    <a16:rowId xmlns:a16="http://schemas.microsoft.com/office/drawing/2014/main" val="10002"/>
                  </a:ext>
                </a:extLst>
              </a:tr>
              <a:tr h="356485">
                <a:tc>
                  <a:txBody>
                    <a:bodyPr/>
                    <a:lstStyle/>
                    <a:p>
                      <a:pPr>
                        <a:lnSpc>
                          <a:spcPct val="115000"/>
                        </a:lnSpc>
                        <a:spcAft>
                          <a:spcPts val="0"/>
                        </a:spcAft>
                      </a:pPr>
                      <a:r>
                        <a:rPr lang="pl-PL" sz="1200" dirty="0" smtClean="0">
                          <a:effectLst/>
                        </a:rPr>
                        <a:t>Approval of standards / qualifications</a:t>
                      </a:r>
                      <a:endParaRPr lang="ru-RU" sz="1200" dirty="0">
                        <a:effectLst/>
                        <a:latin typeface="Calibri"/>
                        <a:ea typeface="Calibri"/>
                        <a:cs typeface="Times New Roman"/>
                      </a:endParaRPr>
                    </a:p>
                  </a:txBody>
                  <a:tcPr marL="41840" marR="41840" marT="0" marB="0" anchor="ctr"/>
                </a:tc>
                <a:tc>
                  <a:txBody>
                    <a:bodyPr/>
                    <a:lstStyle/>
                    <a:p>
                      <a:pPr algn="ctr">
                        <a:lnSpc>
                          <a:spcPct val="115000"/>
                        </a:lnSpc>
                        <a:spcAft>
                          <a:spcPts val="0"/>
                        </a:spcAft>
                      </a:pPr>
                      <a:r>
                        <a:rPr lang="ru-RU" sz="1800" dirty="0" smtClean="0">
                          <a:effectLst/>
                          <a:sym typeface="Wingdings"/>
                        </a:rPr>
                        <a:t></a:t>
                      </a:r>
                      <a:endParaRPr lang="ru-RU" sz="1800" dirty="0">
                        <a:effectLst/>
                        <a:latin typeface="Calibri"/>
                        <a:ea typeface="Calibri"/>
                        <a:cs typeface="Times New Roman"/>
                      </a:endParaRPr>
                    </a:p>
                  </a:txBody>
                  <a:tcPr marL="39075" marR="39075" marT="0" marB="0"/>
                </a:tc>
                <a:tc>
                  <a:txBody>
                    <a:bodyPr/>
                    <a:lstStyle/>
                    <a:p>
                      <a:pPr algn="ctr">
                        <a:lnSpc>
                          <a:spcPct val="115000"/>
                        </a:lnSpc>
                        <a:spcAft>
                          <a:spcPts val="0"/>
                        </a:spcAft>
                      </a:pPr>
                      <a:r>
                        <a:rPr lang="ru-RU" sz="1800">
                          <a:effectLst/>
                        </a:rPr>
                        <a:t> </a:t>
                      </a:r>
                      <a:endParaRPr lang="ru-RU" sz="1800">
                        <a:effectLst/>
                        <a:latin typeface="Calibri"/>
                        <a:ea typeface="Calibri"/>
                        <a:cs typeface="Times New Roman"/>
                      </a:endParaRPr>
                    </a:p>
                  </a:txBody>
                  <a:tcPr marL="39075" marR="39075" marT="0" marB="0"/>
                </a:tc>
                <a:tc>
                  <a:txBody>
                    <a:bodyPr/>
                    <a:lstStyle/>
                    <a:p>
                      <a:pPr algn="ctr">
                        <a:lnSpc>
                          <a:spcPct val="115000"/>
                        </a:lnSpc>
                        <a:spcAft>
                          <a:spcPts val="0"/>
                        </a:spcAft>
                      </a:pPr>
                      <a:r>
                        <a:rPr lang="ru-RU" sz="1800" dirty="0" smtClean="0">
                          <a:effectLst/>
                          <a:sym typeface="Wingdings"/>
                        </a:rPr>
                        <a:t></a:t>
                      </a:r>
                      <a:endParaRPr lang="ru-RU" sz="1800" dirty="0">
                        <a:effectLst/>
                        <a:latin typeface="Calibri"/>
                        <a:ea typeface="Calibri"/>
                        <a:cs typeface="Times New Roman"/>
                      </a:endParaRPr>
                    </a:p>
                  </a:txBody>
                  <a:tcPr marL="39075" marR="39075" marT="0" marB="0"/>
                </a:tc>
                <a:tc>
                  <a:txBody>
                    <a:bodyPr/>
                    <a:lstStyle/>
                    <a:p>
                      <a:pPr algn="ctr">
                        <a:lnSpc>
                          <a:spcPct val="115000"/>
                        </a:lnSpc>
                        <a:spcAft>
                          <a:spcPts val="0"/>
                        </a:spcAft>
                      </a:pPr>
                      <a:r>
                        <a:rPr lang="uk-UA" sz="1800">
                          <a:effectLst/>
                        </a:rPr>
                        <a:t> </a:t>
                      </a:r>
                      <a:endParaRPr lang="ru-RU" sz="1800">
                        <a:effectLst/>
                        <a:latin typeface="Calibri"/>
                        <a:ea typeface="Calibri"/>
                        <a:cs typeface="Times New Roman"/>
                      </a:endParaRPr>
                    </a:p>
                  </a:txBody>
                  <a:tcPr marL="39075" marR="39075" marT="0" marB="0"/>
                </a:tc>
                <a:tc>
                  <a:txBody>
                    <a:bodyPr/>
                    <a:lstStyle/>
                    <a:p>
                      <a:pPr algn="ctr">
                        <a:lnSpc>
                          <a:spcPct val="115000"/>
                        </a:lnSpc>
                        <a:spcAft>
                          <a:spcPts val="0"/>
                        </a:spcAft>
                      </a:pPr>
                      <a:r>
                        <a:rPr lang="uk-UA" sz="1800">
                          <a:effectLst/>
                        </a:rPr>
                        <a:t> </a:t>
                      </a:r>
                      <a:endParaRPr lang="ru-RU" sz="1800">
                        <a:effectLst/>
                        <a:latin typeface="Calibri"/>
                        <a:ea typeface="Calibri"/>
                        <a:cs typeface="Times New Roman"/>
                      </a:endParaRPr>
                    </a:p>
                  </a:txBody>
                  <a:tcPr marL="39075" marR="39075" marT="0" marB="0"/>
                </a:tc>
                <a:tc>
                  <a:txBody>
                    <a:bodyPr/>
                    <a:lstStyle/>
                    <a:p>
                      <a:pPr algn="ctr">
                        <a:lnSpc>
                          <a:spcPct val="115000"/>
                        </a:lnSpc>
                        <a:spcAft>
                          <a:spcPts val="0"/>
                        </a:spcAft>
                      </a:pPr>
                      <a:r>
                        <a:rPr lang="uk-UA" sz="1800" dirty="0">
                          <a:effectLst/>
                        </a:rPr>
                        <a:t> </a:t>
                      </a:r>
                      <a:endParaRPr lang="ru-RU" sz="1800" dirty="0">
                        <a:effectLst/>
                        <a:latin typeface="Calibri"/>
                        <a:ea typeface="Calibri"/>
                        <a:cs typeface="Times New Roman"/>
                      </a:endParaRPr>
                    </a:p>
                  </a:txBody>
                  <a:tcPr marL="39075" marR="39075" marT="0" marB="0"/>
                </a:tc>
                <a:tc>
                  <a:txBody>
                    <a:bodyPr/>
                    <a:lstStyle/>
                    <a:p>
                      <a:pPr algn="ctr">
                        <a:lnSpc>
                          <a:spcPct val="115000"/>
                        </a:lnSpc>
                        <a:spcAft>
                          <a:spcPts val="0"/>
                        </a:spcAft>
                      </a:pPr>
                      <a:r>
                        <a:rPr lang="ru-RU" sz="1800">
                          <a:effectLst/>
                        </a:rPr>
                        <a:t> </a:t>
                      </a:r>
                      <a:endParaRPr lang="ru-RU" sz="1800">
                        <a:effectLst/>
                        <a:latin typeface="Calibri"/>
                        <a:ea typeface="Calibri"/>
                        <a:cs typeface="Times New Roman"/>
                      </a:endParaRPr>
                    </a:p>
                  </a:txBody>
                  <a:tcPr marL="39075" marR="39075" marT="0" marB="0"/>
                </a:tc>
                <a:tc>
                  <a:txBody>
                    <a:bodyPr/>
                    <a:lstStyle/>
                    <a:p>
                      <a:pPr algn="ctr">
                        <a:lnSpc>
                          <a:spcPct val="115000"/>
                        </a:lnSpc>
                        <a:spcAft>
                          <a:spcPts val="0"/>
                        </a:spcAft>
                      </a:pPr>
                      <a:r>
                        <a:rPr lang="ru-RU" sz="1800">
                          <a:effectLst/>
                        </a:rPr>
                        <a:t> </a:t>
                      </a:r>
                      <a:endParaRPr lang="ru-RU" sz="1800">
                        <a:effectLst/>
                        <a:latin typeface="Calibri"/>
                        <a:ea typeface="Calibri"/>
                        <a:cs typeface="Times New Roman"/>
                      </a:endParaRPr>
                    </a:p>
                  </a:txBody>
                  <a:tcPr marL="39075" marR="39075" marT="0" marB="0"/>
                </a:tc>
                <a:tc>
                  <a:txBody>
                    <a:bodyPr/>
                    <a:lstStyle/>
                    <a:p>
                      <a:pPr algn="ctr">
                        <a:lnSpc>
                          <a:spcPct val="115000"/>
                        </a:lnSpc>
                        <a:spcAft>
                          <a:spcPts val="0"/>
                        </a:spcAft>
                      </a:pPr>
                      <a:r>
                        <a:rPr lang="ru-RU" sz="1800">
                          <a:effectLst/>
                        </a:rPr>
                        <a:t> </a:t>
                      </a:r>
                      <a:endParaRPr lang="ru-RU" sz="1800">
                        <a:effectLst/>
                        <a:latin typeface="Calibri"/>
                        <a:ea typeface="Calibri"/>
                        <a:cs typeface="Times New Roman"/>
                      </a:endParaRPr>
                    </a:p>
                  </a:txBody>
                  <a:tcPr marL="39075" marR="39075" marT="0" marB="0"/>
                </a:tc>
                <a:extLst>
                  <a:ext uri="{0D108BD9-81ED-4DB2-BD59-A6C34878D82A}">
                    <a16:rowId xmlns:a16="http://schemas.microsoft.com/office/drawing/2014/main" val="10003"/>
                  </a:ext>
                </a:extLst>
              </a:tr>
              <a:tr h="356485">
                <a:tc>
                  <a:txBody>
                    <a:bodyPr/>
                    <a:lstStyle/>
                    <a:p>
                      <a:pPr>
                        <a:lnSpc>
                          <a:spcPct val="115000"/>
                        </a:lnSpc>
                        <a:spcAft>
                          <a:spcPts val="0"/>
                        </a:spcAft>
                      </a:pPr>
                      <a:r>
                        <a:rPr lang="pl-PL" sz="1200" dirty="0" smtClean="0">
                          <a:effectLst/>
                        </a:rPr>
                        <a:t>Creation of assessment tools</a:t>
                      </a:r>
                      <a:endParaRPr lang="ru-RU" sz="1200" dirty="0">
                        <a:effectLst/>
                        <a:latin typeface="Calibri"/>
                        <a:ea typeface="Calibri"/>
                        <a:cs typeface="Times New Roman"/>
                      </a:endParaRPr>
                    </a:p>
                  </a:txBody>
                  <a:tcPr marL="41840" marR="41840" marT="0" marB="0"/>
                </a:tc>
                <a:tc>
                  <a:txBody>
                    <a:bodyPr/>
                    <a:lstStyle/>
                    <a:p>
                      <a:pPr algn="ctr">
                        <a:lnSpc>
                          <a:spcPct val="115000"/>
                        </a:lnSpc>
                        <a:spcAft>
                          <a:spcPts val="0"/>
                        </a:spcAft>
                      </a:pPr>
                      <a:r>
                        <a:rPr lang="ru-RU" sz="1800">
                          <a:effectLst/>
                        </a:rPr>
                        <a:t> </a:t>
                      </a:r>
                      <a:endParaRPr lang="ru-RU" sz="1800">
                        <a:effectLst/>
                        <a:latin typeface="Calibri"/>
                        <a:ea typeface="Calibri"/>
                        <a:cs typeface="Times New Roman"/>
                      </a:endParaRPr>
                    </a:p>
                  </a:txBody>
                  <a:tcPr marL="39075" marR="39075" marT="0" marB="0"/>
                </a:tc>
                <a:tc>
                  <a:txBody>
                    <a:bodyPr/>
                    <a:lstStyle/>
                    <a:p>
                      <a:pPr algn="ctr">
                        <a:lnSpc>
                          <a:spcPct val="115000"/>
                        </a:lnSpc>
                        <a:spcAft>
                          <a:spcPts val="0"/>
                        </a:spcAft>
                      </a:pPr>
                      <a:r>
                        <a:rPr lang="ru-RU" sz="1800">
                          <a:effectLst/>
                        </a:rPr>
                        <a:t> </a:t>
                      </a:r>
                      <a:endParaRPr lang="ru-RU" sz="1800">
                        <a:effectLst/>
                        <a:latin typeface="Calibri"/>
                        <a:ea typeface="Calibri"/>
                        <a:cs typeface="Times New Roman"/>
                      </a:endParaRPr>
                    </a:p>
                  </a:txBody>
                  <a:tcPr marL="39075" marR="39075" marT="0" marB="0"/>
                </a:tc>
                <a:tc>
                  <a:txBody>
                    <a:bodyPr/>
                    <a:lstStyle/>
                    <a:p>
                      <a:pPr algn="ctr">
                        <a:lnSpc>
                          <a:spcPct val="115000"/>
                        </a:lnSpc>
                        <a:spcAft>
                          <a:spcPts val="0"/>
                        </a:spcAft>
                      </a:pPr>
                      <a:r>
                        <a:rPr lang="ru-RU" sz="1800">
                          <a:effectLst/>
                        </a:rPr>
                        <a:t> </a:t>
                      </a:r>
                      <a:endParaRPr lang="ru-RU" sz="1800">
                        <a:effectLst/>
                        <a:latin typeface="Calibri"/>
                        <a:ea typeface="Calibri"/>
                        <a:cs typeface="Times New Roman"/>
                      </a:endParaRPr>
                    </a:p>
                  </a:txBody>
                  <a:tcPr marL="39075" marR="39075" marT="0" marB="0"/>
                </a:tc>
                <a:tc>
                  <a:txBody>
                    <a:bodyPr/>
                    <a:lstStyle/>
                    <a:p>
                      <a:pPr algn="ctr">
                        <a:lnSpc>
                          <a:spcPct val="115000"/>
                        </a:lnSpc>
                        <a:spcAft>
                          <a:spcPts val="0"/>
                        </a:spcAft>
                      </a:pPr>
                      <a:r>
                        <a:rPr lang="uk-UA" sz="1800">
                          <a:effectLst/>
                        </a:rPr>
                        <a:t> </a:t>
                      </a:r>
                      <a:endParaRPr lang="ru-RU" sz="1800">
                        <a:effectLst/>
                        <a:latin typeface="Calibri"/>
                        <a:ea typeface="Calibri"/>
                        <a:cs typeface="Times New Roman"/>
                      </a:endParaRPr>
                    </a:p>
                  </a:txBody>
                  <a:tcPr marL="39075" marR="39075" marT="0" marB="0"/>
                </a:tc>
                <a:tc>
                  <a:txBody>
                    <a:bodyPr/>
                    <a:lstStyle/>
                    <a:p>
                      <a:pPr algn="ctr">
                        <a:lnSpc>
                          <a:spcPct val="115000"/>
                        </a:lnSpc>
                        <a:spcAft>
                          <a:spcPts val="0"/>
                        </a:spcAft>
                      </a:pPr>
                      <a:r>
                        <a:rPr lang="ru-RU" sz="1800" smtClean="0">
                          <a:effectLst/>
                          <a:sym typeface="Wingdings"/>
                        </a:rPr>
                        <a:t></a:t>
                      </a:r>
                      <a:endParaRPr lang="ru-RU" sz="1800">
                        <a:effectLst/>
                        <a:latin typeface="Calibri"/>
                        <a:ea typeface="Calibri"/>
                        <a:cs typeface="Times New Roman"/>
                      </a:endParaRPr>
                    </a:p>
                  </a:txBody>
                  <a:tcPr marL="39075" marR="39075" marT="0" marB="0"/>
                </a:tc>
                <a:tc>
                  <a:txBody>
                    <a:bodyPr/>
                    <a:lstStyle/>
                    <a:p>
                      <a:pPr algn="ctr">
                        <a:lnSpc>
                          <a:spcPct val="115000"/>
                        </a:lnSpc>
                        <a:spcAft>
                          <a:spcPts val="0"/>
                        </a:spcAft>
                      </a:pPr>
                      <a:r>
                        <a:rPr lang="ru-RU" sz="1800" smtClean="0">
                          <a:effectLst/>
                          <a:sym typeface="Wingdings"/>
                        </a:rPr>
                        <a:t></a:t>
                      </a:r>
                      <a:endParaRPr lang="ru-RU" sz="1800">
                        <a:effectLst/>
                        <a:latin typeface="Calibri"/>
                        <a:ea typeface="Calibri"/>
                        <a:cs typeface="Times New Roman"/>
                      </a:endParaRPr>
                    </a:p>
                  </a:txBody>
                  <a:tcPr marL="39075" marR="39075" marT="0" marB="0"/>
                </a:tc>
                <a:tc>
                  <a:txBody>
                    <a:bodyPr/>
                    <a:lstStyle/>
                    <a:p>
                      <a:pPr algn="ctr">
                        <a:lnSpc>
                          <a:spcPct val="115000"/>
                        </a:lnSpc>
                        <a:spcAft>
                          <a:spcPts val="0"/>
                        </a:spcAft>
                      </a:pPr>
                      <a:r>
                        <a:rPr lang="ru-RU" sz="1800" dirty="0" smtClean="0">
                          <a:effectLst/>
                          <a:sym typeface="Wingdings"/>
                        </a:rPr>
                        <a:t></a:t>
                      </a:r>
                      <a:endParaRPr lang="ru-RU" sz="1800" dirty="0">
                        <a:effectLst/>
                        <a:latin typeface="Calibri"/>
                        <a:ea typeface="Calibri"/>
                        <a:cs typeface="Times New Roman"/>
                      </a:endParaRPr>
                    </a:p>
                  </a:txBody>
                  <a:tcPr marL="39075" marR="39075" marT="0" marB="0"/>
                </a:tc>
                <a:tc>
                  <a:txBody>
                    <a:bodyPr/>
                    <a:lstStyle/>
                    <a:p>
                      <a:pPr algn="ctr">
                        <a:lnSpc>
                          <a:spcPct val="115000"/>
                        </a:lnSpc>
                        <a:spcAft>
                          <a:spcPts val="0"/>
                        </a:spcAft>
                      </a:pPr>
                      <a:r>
                        <a:rPr lang="ru-RU" sz="1800">
                          <a:effectLst/>
                        </a:rPr>
                        <a:t> </a:t>
                      </a:r>
                      <a:endParaRPr lang="ru-RU" sz="1800">
                        <a:effectLst/>
                        <a:latin typeface="Calibri"/>
                        <a:ea typeface="Calibri"/>
                        <a:cs typeface="Times New Roman"/>
                      </a:endParaRPr>
                    </a:p>
                  </a:txBody>
                  <a:tcPr marL="39075" marR="39075" marT="0" marB="0"/>
                </a:tc>
                <a:tc>
                  <a:txBody>
                    <a:bodyPr/>
                    <a:lstStyle/>
                    <a:p>
                      <a:pPr algn="ctr">
                        <a:lnSpc>
                          <a:spcPct val="115000"/>
                        </a:lnSpc>
                        <a:spcAft>
                          <a:spcPts val="0"/>
                        </a:spcAft>
                      </a:pPr>
                      <a:r>
                        <a:rPr lang="ru-RU" sz="1800">
                          <a:effectLst/>
                        </a:rPr>
                        <a:t> </a:t>
                      </a:r>
                      <a:endParaRPr lang="ru-RU" sz="1800">
                        <a:effectLst/>
                        <a:latin typeface="Calibri"/>
                        <a:ea typeface="Calibri"/>
                        <a:cs typeface="Times New Roman"/>
                      </a:endParaRPr>
                    </a:p>
                  </a:txBody>
                  <a:tcPr marL="39075" marR="39075" marT="0" marB="0"/>
                </a:tc>
                <a:extLst>
                  <a:ext uri="{0D108BD9-81ED-4DB2-BD59-A6C34878D82A}">
                    <a16:rowId xmlns:a16="http://schemas.microsoft.com/office/drawing/2014/main" val="10004"/>
                  </a:ext>
                </a:extLst>
              </a:tr>
              <a:tr h="443706">
                <a:tc>
                  <a:txBody>
                    <a:bodyPr/>
                    <a:lstStyle/>
                    <a:p>
                      <a:pPr>
                        <a:lnSpc>
                          <a:spcPct val="115000"/>
                        </a:lnSpc>
                        <a:spcAft>
                          <a:spcPts val="0"/>
                        </a:spcAft>
                      </a:pPr>
                      <a:r>
                        <a:rPr lang="en-US" sz="1200" dirty="0" smtClean="0">
                          <a:effectLst/>
                        </a:rPr>
                        <a:t>Recognition of learning outcomes / assessment of competencies</a:t>
                      </a:r>
                      <a:endParaRPr lang="ru-RU" sz="1200" dirty="0">
                        <a:effectLst/>
                        <a:latin typeface="Calibri"/>
                        <a:ea typeface="Calibri"/>
                        <a:cs typeface="Times New Roman"/>
                      </a:endParaRPr>
                    </a:p>
                  </a:txBody>
                  <a:tcPr marL="41840" marR="41840" marT="0" marB="0" anchor="ctr"/>
                </a:tc>
                <a:tc>
                  <a:txBody>
                    <a:bodyPr/>
                    <a:lstStyle/>
                    <a:p>
                      <a:pPr algn="ctr">
                        <a:lnSpc>
                          <a:spcPct val="115000"/>
                        </a:lnSpc>
                        <a:spcAft>
                          <a:spcPts val="0"/>
                        </a:spcAft>
                      </a:pPr>
                      <a:r>
                        <a:rPr lang="uk-UA" sz="1800">
                          <a:effectLst/>
                        </a:rPr>
                        <a:t> </a:t>
                      </a:r>
                      <a:endParaRPr lang="ru-RU" sz="1800">
                        <a:effectLst/>
                        <a:latin typeface="Calibri"/>
                        <a:ea typeface="Calibri"/>
                        <a:cs typeface="Times New Roman"/>
                      </a:endParaRPr>
                    </a:p>
                  </a:txBody>
                  <a:tcPr marL="39075" marR="39075" marT="0" marB="0"/>
                </a:tc>
                <a:tc>
                  <a:txBody>
                    <a:bodyPr/>
                    <a:lstStyle/>
                    <a:p>
                      <a:pPr algn="ctr">
                        <a:lnSpc>
                          <a:spcPct val="115000"/>
                        </a:lnSpc>
                        <a:spcAft>
                          <a:spcPts val="0"/>
                        </a:spcAft>
                      </a:pPr>
                      <a:r>
                        <a:rPr lang="ru-RU" sz="1800" dirty="0">
                          <a:effectLst/>
                        </a:rPr>
                        <a:t> </a:t>
                      </a:r>
                      <a:endParaRPr lang="ru-RU" sz="1800" dirty="0">
                        <a:effectLst/>
                        <a:latin typeface="Calibri"/>
                        <a:ea typeface="Calibri"/>
                        <a:cs typeface="Times New Roman"/>
                      </a:endParaRPr>
                    </a:p>
                  </a:txBody>
                  <a:tcPr marL="39075" marR="39075" marT="0" marB="0"/>
                </a:tc>
                <a:tc>
                  <a:txBody>
                    <a:bodyPr/>
                    <a:lstStyle/>
                    <a:p>
                      <a:pPr algn="ctr">
                        <a:lnSpc>
                          <a:spcPct val="115000"/>
                        </a:lnSpc>
                        <a:spcAft>
                          <a:spcPts val="0"/>
                        </a:spcAft>
                      </a:pPr>
                      <a:r>
                        <a:rPr lang="ru-RU" sz="1800" dirty="0">
                          <a:effectLst/>
                        </a:rPr>
                        <a:t> </a:t>
                      </a:r>
                      <a:endParaRPr lang="ru-RU" sz="1800" dirty="0">
                        <a:effectLst/>
                        <a:latin typeface="Calibri"/>
                        <a:ea typeface="Calibri"/>
                        <a:cs typeface="Times New Roman"/>
                      </a:endParaRPr>
                    </a:p>
                  </a:txBody>
                  <a:tcPr marL="39075" marR="39075" marT="0" marB="0"/>
                </a:tc>
                <a:tc>
                  <a:txBody>
                    <a:bodyPr/>
                    <a:lstStyle/>
                    <a:p>
                      <a:pPr algn="ctr">
                        <a:lnSpc>
                          <a:spcPct val="115000"/>
                        </a:lnSpc>
                        <a:spcAft>
                          <a:spcPts val="0"/>
                        </a:spcAft>
                      </a:pPr>
                      <a:r>
                        <a:rPr lang="uk-UA" sz="1800">
                          <a:effectLst/>
                        </a:rPr>
                        <a:t> </a:t>
                      </a:r>
                      <a:endParaRPr lang="ru-RU" sz="1800">
                        <a:effectLst/>
                        <a:latin typeface="Calibri"/>
                        <a:ea typeface="Calibri"/>
                        <a:cs typeface="Times New Roman"/>
                      </a:endParaRPr>
                    </a:p>
                  </a:txBody>
                  <a:tcPr marL="39075" marR="39075" marT="0" marB="0"/>
                </a:tc>
                <a:tc>
                  <a:txBody>
                    <a:bodyPr/>
                    <a:lstStyle/>
                    <a:p>
                      <a:pPr algn="ctr">
                        <a:lnSpc>
                          <a:spcPct val="115000"/>
                        </a:lnSpc>
                        <a:spcAft>
                          <a:spcPts val="0"/>
                        </a:spcAft>
                      </a:pPr>
                      <a:r>
                        <a:rPr lang="ru-RU" sz="1800" smtClean="0">
                          <a:effectLst/>
                          <a:sym typeface="Wingdings"/>
                        </a:rPr>
                        <a:t></a:t>
                      </a:r>
                      <a:endParaRPr lang="ru-RU" sz="1800">
                        <a:effectLst/>
                        <a:latin typeface="Calibri"/>
                        <a:ea typeface="Calibri"/>
                        <a:cs typeface="Times New Roman"/>
                      </a:endParaRPr>
                    </a:p>
                  </a:txBody>
                  <a:tcPr marL="39075" marR="39075" marT="0" marB="0"/>
                </a:tc>
                <a:tc>
                  <a:txBody>
                    <a:bodyPr/>
                    <a:lstStyle/>
                    <a:p>
                      <a:pPr algn="ctr">
                        <a:lnSpc>
                          <a:spcPct val="115000"/>
                        </a:lnSpc>
                        <a:spcAft>
                          <a:spcPts val="0"/>
                        </a:spcAft>
                      </a:pPr>
                      <a:r>
                        <a:rPr lang="ru-RU" sz="1800" smtClean="0">
                          <a:effectLst/>
                          <a:sym typeface="Wingdings"/>
                        </a:rPr>
                        <a:t></a:t>
                      </a:r>
                      <a:endParaRPr lang="ru-RU" sz="1800">
                        <a:effectLst/>
                        <a:latin typeface="Calibri"/>
                        <a:ea typeface="Calibri"/>
                        <a:cs typeface="Times New Roman"/>
                      </a:endParaRPr>
                    </a:p>
                  </a:txBody>
                  <a:tcPr marL="39075" marR="39075" marT="0" marB="0"/>
                </a:tc>
                <a:tc>
                  <a:txBody>
                    <a:bodyPr/>
                    <a:lstStyle/>
                    <a:p>
                      <a:pPr algn="ctr">
                        <a:lnSpc>
                          <a:spcPct val="115000"/>
                        </a:lnSpc>
                        <a:spcAft>
                          <a:spcPts val="0"/>
                        </a:spcAft>
                      </a:pPr>
                      <a:r>
                        <a:rPr lang="ru-RU" sz="1800" dirty="0" smtClean="0">
                          <a:effectLst/>
                          <a:sym typeface="Wingdings"/>
                        </a:rPr>
                        <a:t></a:t>
                      </a:r>
                      <a:endParaRPr lang="ru-RU" sz="1800" dirty="0">
                        <a:effectLst/>
                        <a:latin typeface="Calibri"/>
                        <a:ea typeface="Calibri"/>
                        <a:cs typeface="Times New Roman"/>
                      </a:endParaRPr>
                    </a:p>
                  </a:txBody>
                  <a:tcPr marL="39075" marR="39075" marT="0" marB="0"/>
                </a:tc>
                <a:tc>
                  <a:txBody>
                    <a:bodyPr/>
                    <a:lstStyle/>
                    <a:p>
                      <a:pPr algn="ctr">
                        <a:lnSpc>
                          <a:spcPct val="115000"/>
                        </a:lnSpc>
                        <a:spcAft>
                          <a:spcPts val="0"/>
                        </a:spcAft>
                      </a:pPr>
                      <a:r>
                        <a:rPr lang="ru-RU" sz="1800" dirty="0">
                          <a:effectLst/>
                        </a:rPr>
                        <a:t> </a:t>
                      </a:r>
                      <a:endParaRPr lang="ru-RU" sz="1800" dirty="0">
                        <a:effectLst/>
                        <a:latin typeface="Calibri"/>
                        <a:ea typeface="Calibri"/>
                        <a:cs typeface="Times New Roman"/>
                      </a:endParaRPr>
                    </a:p>
                  </a:txBody>
                  <a:tcPr marL="39075" marR="39075" marT="0" marB="0"/>
                </a:tc>
                <a:tc>
                  <a:txBody>
                    <a:bodyPr/>
                    <a:lstStyle/>
                    <a:p>
                      <a:pPr algn="ctr">
                        <a:lnSpc>
                          <a:spcPct val="115000"/>
                        </a:lnSpc>
                        <a:spcAft>
                          <a:spcPts val="0"/>
                        </a:spcAft>
                      </a:pPr>
                      <a:r>
                        <a:rPr lang="ru-RU" sz="1800" dirty="0">
                          <a:effectLst/>
                        </a:rPr>
                        <a:t> </a:t>
                      </a:r>
                      <a:endParaRPr lang="ru-RU" sz="1800" dirty="0">
                        <a:effectLst/>
                        <a:latin typeface="Calibri"/>
                        <a:ea typeface="Calibri"/>
                        <a:cs typeface="Times New Roman"/>
                      </a:endParaRPr>
                    </a:p>
                  </a:txBody>
                  <a:tcPr marL="39075" marR="39075" marT="0" marB="0"/>
                </a:tc>
                <a:extLst>
                  <a:ext uri="{0D108BD9-81ED-4DB2-BD59-A6C34878D82A}">
                    <a16:rowId xmlns:a16="http://schemas.microsoft.com/office/drawing/2014/main" val="10005"/>
                  </a:ext>
                </a:extLst>
              </a:tr>
              <a:tr h="434610">
                <a:tc>
                  <a:txBody>
                    <a:bodyPr/>
                    <a:lstStyle/>
                    <a:p>
                      <a:pPr>
                        <a:lnSpc>
                          <a:spcPct val="115000"/>
                        </a:lnSpc>
                        <a:spcAft>
                          <a:spcPts val="0"/>
                        </a:spcAft>
                      </a:pPr>
                      <a:r>
                        <a:rPr lang="pl-PL" sz="1200" dirty="0" smtClean="0">
                          <a:effectLst/>
                        </a:rPr>
                        <a:t>Qualification (certification)</a:t>
                      </a:r>
                      <a:endParaRPr lang="ru-RU" sz="1200" dirty="0">
                        <a:effectLst/>
                        <a:latin typeface="Calibri"/>
                        <a:ea typeface="Calibri"/>
                        <a:cs typeface="Times New Roman"/>
                      </a:endParaRPr>
                    </a:p>
                  </a:txBody>
                  <a:tcPr marL="41840" marR="41840" marT="0" marB="0" anchor="ctr"/>
                </a:tc>
                <a:tc>
                  <a:txBody>
                    <a:bodyPr/>
                    <a:lstStyle/>
                    <a:p>
                      <a:pPr algn="ctr">
                        <a:lnSpc>
                          <a:spcPct val="115000"/>
                        </a:lnSpc>
                        <a:spcAft>
                          <a:spcPts val="0"/>
                        </a:spcAft>
                      </a:pPr>
                      <a:r>
                        <a:rPr lang="uk-UA" sz="1800">
                          <a:effectLst/>
                        </a:rPr>
                        <a:t> </a:t>
                      </a:r>
                      <a:endParaRPr lang="ru-RU" sz="1800">
                        <a:effectLst/>
                        <a:latin typeface="Calibri"/>
                        <a:ea typeface="Calibri"/>
                        <a:cs typeface="Times New Roman"/>
                      </a:endParaRPr>
                    </a:p>
                  </a:txBody>
                  <a:tcPr marL="39075" marR="39075" marT="0" marB="0"/>
                </a:tc>
                <a:tc>
                  <a:txBody>
                    <a:bodyPr/>
                    <a:lstStyle/>
                    <a:p>
                      <a:pPr algn="ctr">
                        <a:lnSpc>
                          <a:spcPct val="115000"/>
                        </a:lnSpc>
                        <a:spcAft>
                          <a:spcPts val="0"/>
                        </a:spcAft>
                      </a:pPr>
                      <a:r>
                        <a:rPr lang="ru-RU" sz="1800">
                          <a:effectLst/>
                        </a:rPr>
                        <a:t> </a:t>
                      </a:r>
                      <a:endParaRPr lang="ru-RU" sz="1800">
                        <a:effectLst/>
                        <a:latin typeface="Calibri"/>
                        <a:ea typeface="Calibri"/>
                        <a:cs typeface="Times New Roman"/>
                      </a:endParaRPr>
                    </a:p>
                  </a:txBody>
                  <a:tcPr marL="39075" marR="39075" marT="0" marB="0"/>
                </a:tc>
                <a:tc>
                  <a:txBody>
                    <a:bodyPr/>
                    <a:lstStyle/>
                    <a:p>
                      <a:pPr algn="ctr">
                        <a:lnSpc>
                          <a:spcPct val="115000"/>
                        </a:lnSpc>
                        <a:spcAft>
                          <a:spcPts val="0"/>
                        </a:spcAft>
                      </a:pPr>
                      <a:r>
                        <a:rPr lang="ru-RU" sz="1800" smtClean="0">
                          <a:effectLst/>
                          <a:sym typeface="Wingdings"/>
                        </a:rPr>
                        <a:t></a:t>
                      </a:r>
                      <a:endParaRPr lang="ru-RU" sz="1800">
                        <a:effectLst/>
                        <a:latin typeface="Calibri"/>
                        <a:ea typeface="Calibri"/>
                        <a:cs typeface="Times New Roman"/>
                      </a:endParaRPr>
                    </a:p>
                  </a:txBody>
                  <a:tcPr marL="39075" marR="39075" marT="0" marB="0"/>
                </a:tc>
                <a:tc>
                  <a:txBody>
                    <a:bodyPr/>
                    <a:lstStyle/>
                    <a:p>
                      <a:pPr algn="ctr">
                        <a:lnSpc>
                          <a:spcPct val="115000"/>
                        </a:lnSpc>
                        <a:spcAft>
                          <a:spcPts val="0"/>
                        </a:spcAft>
                      </a:pPr>
                      <a:r>
                        <a:rPr lang="ru-RU" sz="1800" dirty="0" smtClean="0">
                          <a:effectLst/>
                          <a:sym typeface="Wingdings"/>
                        </a:rPr>
                        <a:t></a:t>
                      </a:r>
                      <a:endParaRPr lang="ru-RU" sz="1800" dirty="0">
                        <a:effectLst/>
                        <a:latin typeface="Calibri"/>
                        <a:ea typeface="Calibri"/>
                        <a:cs typeface="Times New Roman"/>
                      </a:endParaRPr>
                    </a:p>
                  </a:txBody>
                  <a:tcPr marL="39075" marR="39075" marT="0" marB="0"/>
                </a:tc>
                <a:tc>
                  <a:txBody>
                    <a:bodyPr/>
                    <a:lstStyle/>
                    <a:p>
                      <a:pPr algn="ctr">
                        <a:lnSpc>
                          <a:spcPct val="115000"/>
                        </a:lnSpc>
                        <a:spcAft>
                          <a:spcPts val="0"/>
                        </a:spcAft>
                      </a:pPr>
                      <a:r>
                        <a:rPr lang="ru-RU" sz="1800">
                          <a:effectLst/>
                        </a:rPr>
                        <a:t> </a:t>
                      </a:r>
                      <a:endParaRPr lang="ru-RU" sz="1800">
                        <a:effectLst/>
                        <a:latin typeface="Calibri"/>
                        <a:ea typeface="Calibri"/>
                        <a:cs typeface="Times New Roman"/>
                      </a:endParaRPr>
                    </a:p>
                  </a:txBody>
                  <a:tcPr marL="39075" marR="39075" marT="0" marB="0"/>
                </a:tc>
                <a:tc>
                  <a:txBody>
                    <a:bodyPr/>
                    <a:lstStyle/>
                    <a:p>
                      <a:pPr algn="ctr">
                        <a:lnSpc>
                          <a:spcPct val="115000"/>
                        </a:lnSpc>
                        <a:spcAft>
                          <a:spcPts val="0"/>
                        </a:spcAft>
                      </a:pPr>
                      <a:r>
                        <a:rPr lang="ru-RU" sz="1800">
                          <a:effectLst/>
                        </a:rPr>
                        <a:t> </a:t>
                      </a:r>
                      <a:endParaRPr lang="ru-RU" sz="1800">
                        <a:effectLst/>
                        <a:latin typeface="Calibri"/>
                        <a:ea typeface="Calibri"/>
                        <a:cs typeface="Times New Roman"/>
                      </a:endParaRPr>
                    </a:p>
                  </a:txBody>
                  <a:tcPr marL="39075" marR="39075" marT="0" marB="0"/>
                </a:tc>
                <a:tc>
                  <a:txBody>
                    <a:bodyPr/>
                    <a:lstStyle/>
                    <a:p>
                      <a:pPr algn="ctr">
                        <a:lnSpc>
                          <a:spcPct val="115000"/>
                        </a:lnSpc>
                        <a:spcAft>
                          <a:spcPts val="0"/>
                        </a:spcAft>
                      </a:pPr>
                      <a:endParaRPr lang="ru-RU" sz="1800" dirty="0">
                        <a:effectLst/>
                        <a:latin typeface="Calibri"/>
                        <a:ea typeface="Calibri"/>
                        <a:cs typeface="Times New Roman"/>
                      </a:endParaRPr>
                    </a:p>
                  </a:txBody>
                  <a:tcPr marL="39075" marR="39075" marT="0" marB="0"/>
                </a:tc>
                <a:tc>
                  <a:txBody>
                    <a:bodyPr/>
                    <a:lstStyle/>
                    <a:p>
                      <a:pPr algn="ctr">
                        <a:lnSpc>
                          <a:spcPct val="115000"/>
                        </a:lnSpc>
                        <a:spcAft>
                          <a:spcPts val="0"/>
                        </a:spcAft>
                      </a:pPr>
                      <a:r>
                        <a:rPr lang="ru-RU" sz="1800" dirty="0" smtClean="0">
                          <a:effectLst/>
                          <a:sym typeface="Wingdings"/>
                        </a:rPr>
                        <a:t></a:t>
                      </a:r>
                      <a:endParaRPr lang="ru-RU" sz="1800" dirty="0">
                        <a:effectLst/>
                        <a:latin typeface="Calibri"/>
                        <a:ea typeface="Calibri"/>
                        <a:cs typeface="Times New Roman"/>
                      </a:endParaRPr>
                    </a:p>
                  </a:txBody>
                  <a:tcPr marL="39075" marR="39075" marT="0" marB="0"/>
                </a:tc>
                <a:tc>
                  <a:txBody>
                    <a:bodyPr/>
                    <a:lstStyle/>
                    <a:p>
                      <a:pPr algn="ctr">
                        <a:lnSpc>
                          <a:spcPct val="115000"/>
                        </a:lnSpc>
                        <a:spcAft>
                          <a:spcPts val="0"/>
                        </a:spcAft>
                      </a:pPr>
                      <a:r>
                        <a:rPr lang="ru-RU" sz="1800" dirty="0" smtClean="0">
                          <a:effectLst/>
                          <a:sym typeface="Wingdings"/>
                        </a:rPr>
                        <a:t></a:t>
                      </a:r>
                      <a:endParaRPr lang="ru-RU" sz="1800" dirty="0">
                        <a:effectLst/>
                        <a:latin typeface="Calibri"/>
                        <a:ea typeface="Calibri"/>
                        <a:cs typeface="Times New Roman"/>
                      </a:endParaRPr>
                    </a:p>
                  </a:txBody>
                  <a:tcPr marL="39075" marR="39075" marT="0" marB="0"/>
                </a:tc>
                <a:extLst>
                  <a:ext uri="{0D108BD9-81ED-4DB2-BD59-A6C34878D82A}">
                    <a16:rowId xmlns:a16="http://schemas.microsoft.com/office/drawing/2014/main" val="10006"/>
                  </a:ext>
                </a:extLst>
              </a:tr>
              <a:tr h="406516">
                <a:tc>
                  <a:txBody>
                    <a:bodyPr/>
                    <a:lstStyle/>
                    <a:p>
                      <a:pPr>
                        <a:lnSpc>
                          <a:spcPct val="115000"/>
                        </a:lnSpc>
                        <a:spcAft>
                          <a:spcPts val="0"/>
                        </a:spcAft>
                      </a:pPr>
                      <a:r>
                        <a:rPr lang="en-US" sz="1200" dirty="0" smtClean="0">
                          <a:effectLst/>
                        </a:rPr>
                        <a:t>Programs a</a:t>
                      </a:r>
                      <a:r>
                        <a:rPr lang="pl-PL" sz="1200" dirty="0" smtClean="0">
                          <a:effectLst/>
                        </a:rPr>
                        <a:t>ccreditation </a:t>
                      </a:r>
                      <a:endParaRPr lang="ru-RU" sz="1200" dirty="0">
                        <a:effectLst/>
                        <a:latin typeface="Calibri"/>
                        <a:ea typeface="Calibri"/>
                        <a:cs typeface="Times New Roman"/>
                      </a:endParaRPr>
                    </a:p>
                  </a:txBody>
                  <a:tcPr marL="41840" marR="41840" marT="0" marB="0" anchor="ctr"/>
                </a:tc>
                <a:tc>
                  <a:txBody>
                    <a:bodyPr/>
                    <a:lstStyle/>
                    <a:p>
                      <a:pPr algn="ctr">
                        <a:lnSpc>
                          <a:spcPct val="115000"/>
                        </a:lnSpc>
                        <a:spcAft>
                          <a:spcPts val="0"/>
                        </a:spcAft>
                      </a:pPr>
                      <a:r>
                        <a:rPr lang="ru-RU" sz="1800" smtClean="0">
                          <a:effectLst/>
                          <a:sym typeface="Wingdings"/>
                        </a:rPr>
                        <a:t></a:t>
                      </a:r>
                      <a:endParaRPr lang="ru-RU" sz="1800">
                        <a:effectLst/>
                        <a:latin typeface="Calibri"/>
                        <a:ea typeface="Calibri"/>
                        <a:cs typeface="Times New Roman"/>
                      </a:endParaRPr>
                    </a:p>
                  </a:txBody>
                  <a:tcPr marL="39075" marR="39075" marT="0" marB="0"/>
                </a:tc>
                <a:tc>
                  <a:txBody>
                    <a:bodyPr/>
                    <a:lstStyle/>
                    <a:p>
                      <a:pPr algn="ctr">
                        <a:lnSpc>
                          <a:spcPct val="115000"/>
                        </a:lnSpc>
                        <a:spcAft>
                          <a:spcPts val="0"/>
                        </a:spcAft>
                      </a:pPr>
                      <a:r>
                        <a:rPr lang="ru-RU" sz="1800">
                          <a:effectLst/>
                        </a:rPr>
                        <a:t> </a:t>
                      </a:r>
                      <a:endParaRPr lang="ru-RU" sz="1800">
                        <a:effectLst/>
                        <a:latin typeface="Calibri"/>
                        <a:ea typeface="Calibri"/>
                        <a:cs typeface="Times New Roman"/>
                      </a:endParaRPr>
                    </a:p>
                  </a:txBody>
                  <a:tcPr marL="39075" marR="39075" marT="0" marB="0"/>
                </a:tc>
                <a:tc>
                  <a:txBody>
                    <a:bodyPr/>
                    <a:lstStyle/>
                    <a:p>
                      <a:pPr algn="ctr">
                        <a:lnSpc>
                          <a:spcPct val="115000"/>
                        </a:lnSpc>
                        <a:spcAft>
                          <a:spcPts val="0"/>
                        </a:spcAft>
                      </a:pPr>
                      <a:r>
                        <a:rPr lang="ru-RU" sz="1800">
                          <a:effectLst/>
                        </a:rPr>
                        <a:t> </a:t>
                      </a:r>
                      <a:endParaRPr lang="ru-RU" sz="1800">
                        <a:effectLst/>
                        <a:latin typeface="Calibri"/>
                        <a:ea typeface="Calibri"/>
                        <a:cs typeface="Times New Roman"/>
                      </a:endParaRPr>
                    </a:p>
                  </a:txBody>
                  <a:tcPr marL="39075" marR="39075" marT="0" marB="0"/>
                </a:tc>
                <a:tc>
                  <a:txBody>
                    <a:bodyPr/>
                    <a:lstStyle/>
                    <a:p>
                      <a:pPr algn="ctr">
                        <a:lnSpc>
                          <a:spcPct val="115000"/>
                        </a:lnSpc>
                        <a:spcAft>
                          <a:spcPts val="0"/>
                        </a:spcAft>
                      </a:pPr>
                      <a:r>
                        <a:rPr lang="ru-RU" sz="1800">
                          <a:effectLst/>
                        </a:rPr>
                        <a:t> </a:t>
                      </a:r>
                      <a:endParaRPr lang="ru-RU" sz="1800">
                        <a:effectLst/>
                        <a:latin typeface="Calibri"/>
                        <a:ea typeface="Calibri"/>
                        <a:cs typeface="Times New Roman"/>
                      </a:endParaRPr>
                    </a:p>
                  </a:txBody>
                  <a:tcPr marL="39075" marR="39075" marT="0" marB="0"/>
                </a:tc>
                <a:tc>
                  <a:txBody>
                    <a:bodyPr/>
                    <a:lstStyle/>
                    <a:p>
                      <a:pPr algn="ctr">
                        <a:lnSpc>
                          <a:spcPct val="115000"/>
                        </a:lnSpc>
                        <a:spcAft>
                          <a:spcPts val="0"/>
                        </a:spcAft>
                      </a:pPr>
                      <a:r>
                        <a:rPr lang="ru-RU" sz="1800">
                          <a:effectLst/>
                        </a:rPr>
                        <a:t> </a:t>
                      </a:r>
                      <a:endParaRPr lang="ru-RU" sz="1800">
                        <a:effectLst/>
                        <a:latin typeface="Calibri"/>
                        <a:ea typeface="Calibri"/>
                        <a:cs typeface="Times New Roman"/>
                      </a:endParaRPr>
                    </a:p>
                  </a:txBody>
                  <a:tcPr marL="39075" marR="39075" marT="0" marB="0"/>
                </a:tc>
                <a:tc>
                  <a:txBody>
                    <a:bodyPr/>
                    <a:lstStyle/>
                    <a:p>
                      <a:pPr algn="ctr">
                        <a:lnSpc>
                          <a:spcPct val="115000"/>
                        </a:lnSpc>
                        <a:spcAft>
                          <a:spcPts val="0"/>
                        </a:spcAft>
                      </a:pPr>
                      <a:r>
                        <a:rPr lang="ru-RU" sz="1800">
                          <a:effectLst/>
                        </a:rPr>
                        <a:t> </a:t>
                      </a:r>
                      <a:endParaRPr lang="ru-RU" sz="1800">
                        <a:effectLst/>
                        <a:latin typeface="Calibri"/>
                        <a:ea typeface="Calibri"/>
                        <a:cs typeface="Times New Roman"/>
                      </a:endParaRPr>
                    </a:p>
                  </a:txBody>
                  <a:tcPr marL="39075" marR="39075" marT="0" marB="0"/>
                </a:tc>
                <a:tc>
                  <a:txBody>
                    <a:bodyPr/>
                    <a:lstStyle/>
                    <a:p>
                      <a:pPr algn="ctr">
                        <a:lnSpc>
                          <a:spcPct val="115000"/>
                        </a:lnSpc>
                        <a:spcAft>
                          <a:spcPts val="0"/>
                        </a:spcAft>
                      </a:pPr>
                      <a:r>
                        <a:rPr lang="ru-RU" sz="1800">
                          <a:effectLst/>
                        </a:rPr>
                        <a:t> </a:t>
                      </a:r>
                      <a:endParaRPr lang="ru-RU" sz="1800">
                        <a:effectLst/>
                        <a:latin typeface="Calibri"/>
                        <a:ea typeface="Calibri"/>
                        <a:cs typeface="Times New Roman"/>
                      </a:endParaRPr>
                    </a:p>
                  </a:txBody>
                  <a:tcPr marL="39075" marR="39075" marT="0" marB="0"/>
                </a:tc>
                <a:tc>
                  <a:txBody>
                    <a:bodyPr/>
                    <a:lstStyle/>
                    <a:p>
                      <a:pPr algn="ctr">
                        <a:lnSpc>
                          <a:spcPct val="115000"/>
                        </a:lnSpc>
                        <a:spcAft>
                          <a:spcPts val="0"/>
                        </a:spcAft>
                      </a:pPr>
                      <a:r>
                        <a:rPr lang="ru-RU" sz="1800">
                          <a:effectLst/>
                        </a:rPr>
                        <a:t> </a:t>
                      </a:r>
                      <a:endParaRPr lang="ru-RU" sz="1800">
                        <a:effectLst/>
                        <a:latin typeface="Calibri"/>
                        <a:ea typeface="Calibri"/>
                        <a:cs typeface="Times New Roman"/>
                      </a:endParaRPr>
                    </a:p>
                  </a:txBody>
                  <a:tcPr marL="39075" marR="39075" marT="0" marB="0"/>
                </a:tc>
                <a:tc>
                  <a:txBody>
                    <a:bodyPr/>
                    <a:lstStyle/>
                    <a:p>
                      <a:pPr algn="ctr">
                        <a:lnSpc>
                          <a:spcPct val="115000"/>
                        </a:lnSpc>
                        <a:spcAft>
                          <a:spcPts val="0"/>
                        </a:spcAft>
                      </a:pPr>
                      <a:r>
                        <a:rPr lang="ru-RU" sz="1800" dirty="0">
                          <a:effectLst/>
                        </a:rPr>
                        <a:t> </a:t>
                      </a:r>
                      <a:endParaRPr lang="ru-RU" sz="1800" dirty="0">
                        <a:effectLst/>
                        <a:latin typeface="Calibri"/>
                        <a:ea typeface="Calibri"/>
                        <a:cs typeface="Times New Roman"/>
                      </a:endParaRPr>
                    </a:p>
                  </a:txBody>
                  <a:tcPr marL="39075" marR="39075" marT="0" marB="0"/>
                </a:tc>
                <a:extLst>
                  <a:ext uri="{0D108BD9-81ED-4DB2-BD59-A6C34878D82A}">
                    <a16:rowId xmlns:a16="http://schemas.microsoft.com/office/drawing/2014/main" val="10007"/>
                  </a:ext>
                </a:extLst>
              </a:tr>
              <a:tr h="388107">
                <a:tc>
                  <a:txBody>
                    <a:bodyPr/>
                    <a:lstStyle/>
                    <a:p>
                      <a:pPr>
                        <a:lnSpc>
                          <a:spcPct val="115000"/>
                        </a:lnSpc>
                        <a:spcAft>
                          <a:spcPts val="0"/>
                        </a:spcAft>
                      </a:pPr>
                      <a:r>
                        <a:rPr lang="pl-PL" sz="1200" dirty="0" smtClean="0">
                          <a:effectLst/>
                        </a:rPr>
                        <a:t>Accreditation of educational institutions</a:t>
                      </a:r>
                      <a:endParaRPr lang="ru-RU" sz="1200" dirty="0">
                        <a:effectLst/>
                        <a:latin typeface="Calibri"/>
                        <a:ea typeface="Calibri"/>
                        <a:cs typeface="Times New Roman"/>
                      </a:endParaRPr>
                    </a:p>
                  </a:txBody>
                  <a:tcPr marL="41840" marR="41840" marT="0" marB="0" anchor="ctr"/>
                </a:tc>
                <a:tc>
                  <a:txBody>
                    <a:bodyPr/>
                    <a:lstStyle/>
                    <a:p>
                      <a:pPr algn="ctr">
                        <a:lnSpc>
                          <a:spcPct val="115000"/>
                        </a:lnSpc>
                        <a:spcAft>
                          <a:spcPts val="0"/>
                        </a:spcAft>
                      </a:pPr>
                      <a:r>
                        <a:rPr lang="ru-RU" sz="1800" dirty="0" smtClean="0">
                          <a:effectLst/>
                          <a:sym typeface="Wingdings"/>
                        </a:rPr>
                        <a:t></a:t>
                      </a:r>
                      <a:endParaRPr lang="ru-RU" sz="1800" dirty="0">
                        <a:effectLst/>
                        <a:latin typeface="Calibri"/>
                        <a:ea typeface="Calibri"/>
                        <a:cs typeface="Times New Roman"/>
                      </a:endParaRPr>
                    </a:p>
                  </a:txBody>
                  <a:tcPr marL="39075" marR="39075" marT="0" marB="0"/>
                </a:tc>
                <a:tc>
                  <a:txBody>
                    <a:bodyPr/>
                    <a:lstStyle/>
                    <a:p>
                      <a:pPr algn="ctr">
                        <a:lnSpc>
                          <a:spcPct val="115000"/>
                        </a:lnSpc>
                        <a:spcAft>
                          <a:spcPts val="0"/>
                        </a:spcAft>
                      </a:pPr>
                      <a:r>
                        <a:rPr lang="ru-RU" sz="1800">
                          <a:effectLst/>
                        </a:rPr>
                        <a:t> </a:t>
                      </a:r>
                      <a:endParaRPr lang="ru-RU" sz="1800">
                        <a:effectLst/>
                        <a:latin typeface="Calibri"/>
                        <a:ea typeface="Calibri"/>
                        <a:cs typeface="Times New Roman"/>
                      </a:endParaRPr>
                    </a:p>
                  </a:txBody>
                  <a:tcPr marL="39075" marR="39075" marT="0" marB="0"/>
                </a:tc>
                <a:tc>
                  <a:txBody>
                    <a:bodyPr/>
                    <a:lstStyle/>
                    <a:p>
                      <a:pPr algn="ctr">
                        <a:lnSpc>
                          <a:spcPct val="115000"/>
                        </a:lnSpc>
                        <a:spcAft>
                          <a:spcPts val="0"/>
                        </a:spcAft>
                      </a:pPr>
                      <a:r>
                        <a:rPr lang="ru-RU" sz="1800">
                          <a:effectLst/>
                        </a:rPr>
                        <a:t> </a:t>
                      </a:r>
                      <a:endParaRPr lang="ru-RU" sz="1800">
                        <a:effectLst/>
                        <a:latin typeface="Calibri"/>
                        <a:ea typeface="Calibri"/>
                        <a:cs typeface="Times New Roman"/>
                      </a:endParaRPr>
                    </a:p>
                  </a:txBody>
                  <a:tcPr marL="39075" marR="39075" marT="0" marB="0"/>
                </a:tc>
                <a:tc>
                  <a:txBody>
                    <a:bodyPr/>
                    <a:lstStyle/>
                    <a:p>
                      <a:pPr algn="ctr">
                        <a:lnSpc>
                          <a:spcPct val="115000"/>
                        </a:lnSpc>
                        <a:spcAft>
                          <a:spcPts val="0"/>
                        </a:spcAft>
                      </a:pPr>
                      <a:r>
                        <a:rPr lang="ru-RU" sz="1800">
                          <a:effectLst/>
                        </a:rPr>
                        <a:t> </a:t>
                      </a:r>
                      <a:endParaRPr lang="ru-RU" sz="1800">
                        <a:effectLst/>
                        <a:latin typeface="Calibri"/>
                        <a:ea typeface="Calibri"/>
                        <a:cs typeface="Times New Roman"/>
                      </a:endParaRPr>
                    </a:p>
                  </a:txBody>
                  <a:tcPr marL="39075" marR="39075" marT="0" marB="0"/>
                </a:tc>
                <a:tc>
                  <a:txBody>
                    <a:bodyPr/>
                    <a:lstStyle/>
                    <a:p>
                      <a:pPr algn="ctr">
                        <a:lnSpc>
                          <a:spcPct val="115000"/>
                        </a:lnSpc>
                        <a:spcAft>
                          <a:spcPts val="0"/>
                        </a:spcAft>
                      </a:pPr>
                      <a:r>
                        <a:rPr lang="ru-RU" sz="1800">
                          <a:effectLst/>
                        </a:rPr>
                        <a:t> </a:t>
                      </a:r>
                      <a:endParaRPr lang="ru-RU" sz="1800">
                        <a:effectLst/>
                        <a:latin typeface="Calibri"/>
                        <a:ea typeface="Calibri"/>
                        <a:cs typeface="Times New Roman"/>
                      </a:endParaRPr>
                    </a:p>
                  </a:txBody>
                  <a:tcPr marL="39075" marR="39075" marT="0" marB="0"/>
                </a:tc>
                <a:tc>
                  <a:txBody>
                    <a:bodyPr/>
                    <a:lstStyle/>
                    <a:p>
                      <a:pPr algn="ctr">
                        <a:lnSpc>
                          <a:spcPct val="115000"/>
                        </a:lnSpc>
                        <a:spcAft>
                          <a:spcPts val="0"/>
                        </a:spcAft>
                      </a:pPr>
                      <a:r>
                        <a:rPr lang="ru-RU" sz="1800">
                          <a:effectLst/>
                        </a:rPr>
                        <a:t> </a:t>
                      </a:r>
                      <a:endParaRPr lang="ru-RU" sz="1800">
                        <a:effectLst/>
                        <a:latin typeface="Calibri"/>
                        <a:ea typeface="Calibri"/>
                        <a:cs typeface="Times New Roman"/>
                      </a:endParaRPr>
                    </a:p>
                  </a:txBody>
                  <a:tcPr marL="39075" marR="39075" marT="0" marB="0"/>
                </a:tc>
                <a:tc>
                  <a:txBody>
                    <a:bodyPr/>
                    <a:lstStyle/>
                    <a:p>
                      <a:pPr algn="ctr">
                        <a:lnSpc>
                          <a:spcPct val="115000"/>
                        </a:lnSpc>
                        <a:spcAft>
                          <a:spcPts val="0"/>
                        </a:spcAft>
                      </a:pPr>
                      <a:r>
                        <a:rPr lang="ru-RU" sz="1800">
                          <a:effectLst/>
                        </a:rPr>
                        <a:t> </a:t>
                      </a:r>
                      <a:endParaRPr lang="ru-RU" sz="1800">
                        <a:effectLst/>
                        <a:latin typeface="Calibri"/>
                        <a:ea typeface="Calibri"/>
                        <a:cs typeface="Times New Roman"/>
                      </a:endParaRPr>
                    </a:p>
                  </a:txBody>
                  <a:tcPr marL="39075" marR="39075" marT="0" marB="0"/>
                </a:tc>
                <a:tc>
                  <a:txBody>
                    <a:bodyPr/>
                    <a:lstStyle/>
                    <a:p>
                      <a:pPr algn="ctr">
                        <a:lnSpc>
                          <a:spcPct val="115000"/>
                        </a:lnSpc>
                        <a:spcAft>
                          <a:spcPts val="0"/>
                        </a:spcAft>
                      </a:pPr>
                      <a:r>
                        <a:rPr lang="ru-RU" sz="1800">
                          <a:effectLst/>
                        </a:rPr>
                        <a:t> </a:t>
                      </a:r>
                      <a:endParaRPr lang="ru-RU" sz="1800">
                        <a:effectLst/>
                        <a:latin typeface="Calibri"/>
                        <a:ea typeface="Calibri"/>
                        <a:cs typeface="Times New Roman"/>
                      </a:endParaRPr>
                    </a:p>
                  </a:txBody>
                  <a:tcPr marL="39075" marR="39075" marT="0" marB="0"/>
                </a:tc>
                <a:tc>
                  <a:txBody>
                    <a:bodyPr/>
                    <a:lstStyle/>
                    <a:p>
                      <a:pPr algn="ctr">
                        <a:lnSpc>
                          <a:spcPct val="115000"/>
                        </a:lnSpc>
                        <a:spcAft>
                          <a:spcPts val="0"/>
                        </a:spcAft>
                      </a:pPr>
                      <a:r>
                        <a:rPr lang="ru-RU" sz="1800" dirty="0">
                          <a:effectLst/>
                        </a:rPr>
                        <a:t> </a:t>
                      </a:r>
                      <a:endParaRPr lang="ru-RU" sz="1800" dirty="0">
                        <a:effectLst/>
                        <a:latin typeface="Calibri"/>
                        <a:ea typeface="Calibri"/>
                        <a:cs typeface="Times New Roman"/>
                      </a:endParaRPr>
                    </a:p>
                  </a:txBody>
                  <a:tcPr marL="39075" marR="39075" marT="0" marB="0"/>
                </a:tc>
                <a:extLst>
                  <a:ext uri="{0D108BD9-81ED-4DB2-BD59-A6C34878D82A}">
                    <a16:rowId xmlns:a16="http://schemas.microsoft.com/office/drawing/2014/main" val="10008"/>
                  </a:ext>
                </a:extLst>
              </a:tr>
            </a:tbl>
          </a:graphicData>
        </a:graphic>
      </p:graphicFrame>
      <p:sp>
        <p:nvSpPr>
          <p:cNvPr id="7" name="TextBox 31"/>
          <p:cNvSpPr txBox="1">
            <a:spLocks noChangeArrowheads="1"/>
          </p:cNvSpPr>
          <p:nvPr/>
        </p:nvSpPr>
        <p:spPr bwMode="auto">
          <a:xfrm>
            <a:off x="1908174" y="-55632"/>
            <a:ext cx="7235826"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449263" indent="-449263" eaLnBrk="1" hangingPunct="1">
              <a:defRPr/>
            </a:pPr>
            <a:r>
              <a:rPr lang="en-US" sz="3600" dirty="0">
                <a:solidFill>
                  <a:schemeClr val="tx2">
                    <a:lumMod val="75000"/>
                  </a:schemeClr>
                </a:solidFill>
              </a:rPr>
              <a:t>The roles and </a:t>
            </a:r>
            <a:r>
              <a:rPr lang="en-US" sz="3600" dirty="0" smtClean="0">
                <a:solidFill>
                  <a:schemeClr val="tx2">
                    <a:lumMod val="75000"/>
                  </a:schemeClr>
                </a:solidFill>
              </a:rPr>
              <a:t>the authorities </a:t>
            </a:r>
            <a:r>
              <a:rPr lang="en-US" sz="3600" dirty="0">
                <a:solidFill>
                  <a:schemeClr val="tx2">
                    <a:lumMod val="75000"/>
                  </a:schemeClr>
                </a:solidFill>
              </a:rPr>
              <a:t>of the bodies in the system of formal education qualifications</a:t>
            </a:r>
            <a:endParaRPr lang="uk-UA" sz="3600" dirty="0">
              <a:solidFill>
                <a:schemeClr val="tx2">
                  <a:lumMod val="75000"/>
                </a:schemeClr>
              </a:solidFill>
            </a:endParaRPr>
          </a:p>
        </p:txBody>
      </p:sp>
    </p:spTree>
    <p:extLst>
      <p:ext uri="{BB962C8B-B14F-4D97-AF65-F5344CB8AC3E}">
        <p14:creationId xmlns:p14="http://schemas.microsoft.com/office/powerpoint/2010/main" val="2480345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12291" name="Rectangle 3"/>
          <p:cNvSpPr>
            <a:spLocks noGrp="1" noChangeArrowheads="1"/>
          </p:cNvSpPr>
          <p:nvPr>
            <p:ph sz="quarter" idx="13"/>
          </p:nvPr>
        </p:nvSpPr>
        <p:spPr>
          <a:xfrm>
            <a:off x="0" y="1988840"/>
            <a:ext cx="9036496" cy="4104456"/>
          </a:xfrm>
          <a:prstGeom prst="rect">
            <a:avLst/>
          </a:prstGeom>
        </p:spPr>
        <p:txBody>
          <a:bodyPr>
            <a:normAutofit/>
          </a:bodyPr>
          <a:lstStyle/>
          <a:p>
            <a:pPr marL="531813" indent="-485775" algn="just">
              <a:lnSpc>
                <a:spcPct val="90000"/>
              </a:lnSpc>
              <a:buClr>
                <a:schemeClr val="tx2">
                  <a:lumMod val="60000"/>
                  <a:lumOff val="40000"/>
                </a:schemeClr>
              </a:buClr>
              <a:buFont typeface="Wingdings" panose="05000000000000000000" pitchFamily="2" charset="2"/>
              <a:buChar char="ü"/>
            </a:pPr>
            <a:r>
              <a:rPr lang="en-US" sz="2400" dirty="0" smtClean="0">
                <a:solidFill>
                  <a:schemeClr val="bg2">
                    <a:lumMod val="10000"/>
                  </a:schemeClr>
                </a:solidFill>
                <a:effectLst>
                  <a:outerShdw blurRad="38100" dist="38100" dir="2700000" algn="tl">
                    <a:srgbClr val="000000">
                      <a:alpha val="43137"/>
                    </a:srgbClr>
                  </a:outerShdw>
                </a:effectLst>
                <a:latin typeface="Calibri" pitchFamily="34" charset="0"/>
              </a:rPr>
              <a:t>Suggestions about new or different academic recourses for students</a:t>
            </a:r>
          </a:p>
          <a:p>
            <a:pPr marL="531813" indent="-485775" algn="just">
              <a:lnSpc>
                <a:spcPct val="90000"/>
              </a:lnSpc>
              <a:buClr>
                <a:schemeClr val="tx2">
                  <a:lumMod val="60000"/>
                  <a:lumOff val="40000"/>
                </a:schemeClr>
              </a:buClr>
              <a:buFont typeface="Wingdings" panose="05000000000000000000" pitchFamily="2" charset="2"/>
              <a:buChar char="ü"/>
            </a:pPr>
            <a:r>
              <a:rPr lang="en-US" sz="2400" dirty="0" smtClean="0">
                <a:solidFill>
                  <a:schemeClr val="bg2">
                    <a:lumMod val="10000"/>
                  </a:schemeClr>
                </a:solidFill>
                <a:effectLst>
                  <a:outerShdw blurRad="38100" dist="38100" dir="2700000" algn="tl">
                    <a:srgbClr val="000000">
                      <a:alpha val="43137"/>
                    </a:srgbClr>
                  </a:outerShdw>
                </a:effectLst>
                <a:latin typeface="Calibri" pitchFamily="34" charset="0"/>
              </a:rPr>
              <a:t>Alerts if it appears a student’s progress in a course is declining</a:t>
            </a:r>
          </a:p>
          <a:p>
            <a:pPr marL="531813" indent="-485775" algn="just">
              <a:lnSpc>
                <a:spcPct val="90000"/>
              </a:lnSpc>
              <a:buClr>
                <a:schemeClr val="tx2">
                  <a:lumMod val="60000"/>
                  <a:lumOff val="40000"/>
                </a:schemeClr>
              </a:buClr>
              <a:buFont typeface="Wingdings" panose="05000000000000000000" pitchFamily="2" charset="2"/>
              <a:buChar char="ü"/>
            </a:pPr>
            <a:r>
              <a:rPr lang="en-US" sz="2400" dirty="0" smtClean="0">
                <a:solidFill>
                  <a:schemeClr val="bg2">
                    <a:lumMod val="10000"/>
                  </a:schemeClr>
                </a:solidFill>
                <a:effectLst>
                  <a:outerShdw blurRad="38100" dist="38100" dir="2700000" algn="tl">
                    <a:srgbClr val="000000">
                      <a:alpha val="43137"/>
                    </a:srgbClr>
                  </a:outerShdw>
                </a:effectLst>
                <a:latin typeface="Calibri" pitchFamily="34" charset="0"/>
              </a:rPr>
              <a:t>Suggestions for how to improve performance in a course if a student’s progress is substandard</a:t>
            </a:r>
          </a:p>
          <a:p>
            <a:pPr marL="531813" indent="-485775" algn="just">
              <a:lnSpc>
                <a:spcPct val="90000"/>
              </a:lnSpc>
              <a:buClr>
                <a:schemeClr val="tx2">
                  <a:lumMod val="60000"/>
                  <a:lumOff val="40000"/>
                </a:schemeClr>
              </a:buClr>
              <a:buFont typeface="Wingdings" panose="05000000000000000000" pitchFamily="2" charset="2"/>
              <a:buChar char="ü"/>
            </a:pPr>
            <a:r>
              <a:rPr lang="en-US" sz="2400" dirty="0" smtClean="0">
                <a:solidFill>
                  <a:schemeClr val="bg2">
                    <a:lumMod val="10000"/>
                  </a:schemeClr>
                </a:solidFill>
                <a:effectLst>
                  <a:outerShdw blurRad="38100" dist="38100" dir="2700000" algn="tl">
                    <a:srgbClr val="000000">
                      <a:alpha val="43137"/>
                    </a:srgbClr>
                  </a:outerShdw>
                </a:effectLst>
                <a:latin typeface="Calibri" pitchFamily="34" charset="0"/>
              </a:rPr>
              <a:t>Personalized support and information on students’ progress toward their degree goal</a:t>
            </a:r>
          </a:p>
          <a:p>
            <a:pPr marL="531813" indent="-485775" algn="just">
              <a:lnSpc>
                <a:spcPct val="90000"/>
              </a:lnSpc>
              <a:buClr>
                <a:schemeClr val="tx2">
                  <a:lumMod val="60000"/>
                  <a:lumOff val="40000"/>
                </a:schemeClr>
              </a:buClr>
              <a:buFont typeface="Wingdings" panose="05000000000000000000" pitchFamily="2" charset="2"/>
              <a:buChar char="ü"/>
            </a:pPr>
            <a:r>
              <a:rPr lang="en-US" sz="2400" dirty="0" smtClean="0">
                <a:solidFill>
                  <a:schemeClr val="bg2">
                    <a:lumMod val="10000"/>
                  </a:schemeClr>
                </a:solidFill>
                <a:effectLst>
                  <a:outerShdw blurRad="38100" dist="38100" dir="2700000" algn="tl">
                    <a:srgbClr val="000000">
                      <a:alpha val="43137"/>
                    </a:srgbClr>
                  </a:outerShdw>
                </a:effectLst>
                <a:latin typeface="Calibri" pitchFamily="34" charset="0"/>
              </a:rPr>
              <a:t>Personalized quizzes, questionnaires oriented on students’ strength, weaknesses</a:t>
            </a:r>
          </a:p>
          <a:p>
            <a:pPr algn="just">
              <a:lnSpc>
                <a:spcPct val="90000"/>
              </a:lnSpc>
              <a:buFont typeface="Wingdings" pitchFamily="2" charset="2"/>
              <a:buNone/>
            </a:pPr>
            <a:endParaRPr lang="ru-RU" sz="2000" i="1" dirty="0">
              <a:solidFill>
                <a:schemeClr val="bg2">
                  <a:lumMod val="10000"/>
                </a:schemeClr>
              </a:solidFill>
              <a:effectLst>
                <a:outerShdw blurRad="38100" dist="38100" dir="2700000" algn="tl">
                  <a:srgbClr val="000000">
                    <a:alpha val="43137"/>
                  </a:srgbClr>
                </a:outerShdw>
              </a:effectLst>
              <a:latin typeface="Calibri" pitchFamily="34" charset="0"/>
            </a:endParaRPr>
          </a:p>
        </p:txBody>
      </p:sp>
      <p:grpSp>
        <p:nvGrpSpPr>
          <p:cNvPr id="5" name="Группа 37"/>
          <p:cNvGrpSpPr>
            <a:grpSpLocks/>
          </p:cNvGrpSpPr>
          <p:nvPr/>
        </p:nvGrpSpPr>
        <p:grpSpPr bwMode="auto">
          <a:xfrm>
            <a:off x="141288" y="44450"/>
            <a:ext cx="2270125" cy="1482725"/>
            <a:chOff x="-468560" y="44624"/>
            <a:chExt cx="2269811" cy="1481855"/>
          </a:xfrm>
        </p:grpSpPr>
        <p:sp>
          <p:nvSpPr>
            <p:cNvPr id="6" name="Овал 5"/>
            <p:cNvSpPr/>
            <p:nvPr/>
          </p:nvSpPr>
          <p:spPr>
            <a:xfrm>
              <a:off x="-181263" y="116020"/>
              <a:ext cx="1676168" cy="1410459"/>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pic>
          <p:nvPicPr>
            <p:cNvPr id="7" name="Picture 30" descr="K:\NGUlogo1.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8560" y="44624"/>
              <a:ext cx="2269811" cy="1409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TextBox 31"/>
          <p:cNvSpPr txBox="1">
            <a:spLocks noChangeArrowheads="1"/>
          </p:cNvSpPr>
          <p:nvPr/>
        </p:nvSpPr>
        <p:spPr bwMode="auto">
          <a:xfrm>
            <a:off x="2105024" y="44450"/>
            <a:ext cx="6787455"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449263" indent="-449263" eaLnBrk="1" hangingPunct="1">
              <a:defRPr/>
            </a:pPr>
            <a:r>
              <a:rPr lang="en-US" sz="3600" dirty="0" smtClean="0">
                <a:solidFill>
                  <a:schemeClr val="tx2">
                    <a:lumMod val="75000"/>
                  </a:schemeClr>
                </a:solidFill>
              </a:rPr>
              <a:t>Faculty ratings of student success technologies</a:t>
            </a:r>
            <a:br>
              <a:rPr lang="en-US" sz="3600" dirty="0" smtClean="0">
                <a:solidFill>
                  <a:schemeClr val="tx2">
                    <a:lumMod val="75000"/>
                  </a:schemeClr>
                </a:solidFill>
              </a:rPr>
            </a:br>
            <a:r>
              <a:rPr lang="en-US" sz="2400" dirty="0" smtClean="0">
                <a:solidFill>
                  <a:schemeClr val="tx2">
                    <a:lumMod val="75000"/>
                  </a:schemeClr>
                </a:solidFill>
              </a:rPr>
              <a:t>(Present Time)</a:t>
            </a:r>
            <a:endParaRPr lang="uk-UA" sz="2400" dirty="0">
              <a:solidFill>
                <a:schemeClr val="tx2">
                  <a:lumMod val="75000"/>
                </a:schemeClr>
              </a:solidFill>
            </a:endParaRPr>
          </a:p>
        </p:txBody>
      </p:sp>
    </p:spTree>
    <p:extLst>
      <p:ext uri="{BB962C8B-B14F-4D97-AF65-F5344CB8AC3E}">
        <p14:creationId xmlns:p14="http://schemas.microsoft.com/office/powerpoint/2010/main" val="2545050871"/>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type="body" idx="4294967295"/>
          </p:nvPr>
        </p:nvSpPr>
        <p:spPr>
          <a:xfrm>
            <a:off x="0" y="2348880"/>
            <a:ext cx="9144000" cy="2376264"/>
          </a:xfrm>
          <a:prstGeom prst="rect">
            <a:avLst/>
          </a:prstGeom>
        </p:spPr>
        <p:txBody>
          <a:bodyPr>
            <a:normAutofit/>
          </a:bodyPr>
          <a:lstStyle/>
          <a:p>
            <a:pPr marL="531813" indent="-485775" algn="just">
              <a:lnSpc>
                <a:spcPct val="90000"/>
              </a:lnSpc>
              <a:buClr>
                <a:schemeClr val="tx2">
                  <a:lumMod val="60000"/>
                  <a:lumOff val="40000"/>
                </a:schemeClr>
              </a:buClr>
              <a:buFont typeface="Wingdings" panose="05000000000000000000" pitchFamily="2" charset="2"/>
              <a:buChar char="ü"/>
            </a:pPr>
            <a:r>
              <a:rPr lang="en-US" sz="2400" dirty="0" smtClean="0">
                <a:solidFill>
                  <a:schemeClr val="bg2">
                    <a:lumMod val="10000"/>
                  </a:schemeClr>
                </a:solidFill>
                <a:effectLst>
                  <a:outerShdw blurRad="38100" dist="38100" dir="2700000" algn="tl">
                    <a:srgbClr val="000000">
                      <a:alpha val="43137"/>
                    </a:srgbClr>
                  </a:outerShdw>
                </a:effectLst>
                <a:latin typeface="Calibri" pitchFamily="34" charset="0"/>
              </a:rPr>
              <a:t>Personalized dashboards that provide real-time feedback about their progress in the course</a:t>
            </a:r>
          </a:p>
          <a:p>
            <a:pPr marL="531813" indent="-485775" algn="just">
              <a:lnSpc>
                <a:spcPct val="90000"/>
              </a:lnSpc>
              <a:buClr>
                <a:schemeClr val="tx2">
                  <a:lumMod val="60000"/>
                  <a:lumOff val="40000"/>
                </a:schemeClr>
              </a:buClr>
              <a:buFont typeface="Wingdings" panose="05000000000000000000" pitchFamily="2" charset="2"/>
              <a:buChar char="ü"/>
            </a:pPr>
            <a:r>
              <a:rPr lang="en-US" sz="2400" dirty="0">
                <a:solidFill>
                  <a:schemeClr val="bg2">
                    <a:lumMod val="10000"/>
                  </a:schemeClr>
                </a:solidFill>
                <a:effectLst>
                  <a:outerShdw blurRad="38100" dist="38100" dir="2700000" algn="tl">
                    <a:srgbClr val="000000">
                      <a:alpha val="43137"/>
                    </a:srgbClr>
                  </a:outerShdw>
                </a:effectLst>
                <a:latin typeface="Calibri" pitchFamily="34" charset="0"/>
              </a:rPr>
              <a:t>Personalized </a:t>
            </a:r>
            <a:r>
              <a:rPr lang="en-US" sz="2400" dirty="0" smtClean="0">
                <a:solidFill>
                  <a:schemeClr val="bg2">
                    <a:lumMod val="10000"/>
                  </a:schemeClr>
                </a:solidFill>
                <a:effectLst>
                  <a:outerShdw blurRad="38100" dist="38100" dir="2700000" algn="tl">
                    <a:srgbClr val="000000">
                      <a:alpha val="43137"/>
                    </a:srgbClr>
                  </a:outerShdw>
                </a:effectLst>
                <a:latin typeface="Calibri" pitchFamily="34" charset="0"/>
              </a:rPr>
              <a:t>guidance about courses student may consider to take in the future</a:t>
            </a:r>
          </a:p>
          <a:p>
            <a:pPr algn="just">
              <a:lnSpc>
                <a:spcPct val="90000"/>
              </a:lnSpc>
              <a:buFont typeface="Wingdings" pitchFamily="2" charset="2"/>
              <a:buNone/>
            </a:pPr>
            <a:endParaRPr lang="ru-RU" sz="2000" i="1" dirty="0">
              <a:solidFill>
                <a:schemeClr val="bg2">
                  <a:lumMod val="10000"/>
                </a:schemeClr>
              </a:solidFill>
              <a:effectLst>
                <a:outerShdw blurRad="38100" dist="38100" dir="2700000" algn="tl">
                  <a:srgbClr val="000000">
                    <a:alpha val="43137"/>
                  </a:srgbClr>
                </a:outerShdw>
              </a:effectLst>
              <a:latin typeface="Calibri" pitchFamily="34" charset="0"/>
            </a:endParaRPr>
          </a:p>
        </p:txBody>
      </p:sp>
      <p:grpSp>
        <p:nvGrpSpPr>
          <p:cNvPr id="5" name="Группа 37"/>
          <p:cNvGrpSpPr>
            <a:grpSpLocks/>
          </p:cNvGrpSpPr>
          <p:nvPr/>
        </p:nvGrpSpPr>
        <p:grpSpPr bwMode="auto">
          <a:xfrm>
            <a:off x="141288" y="44450"/>
            <a:ext cx="2270125" cy="1482725"/>
            <a:chOff x="-468560" y="44624"/>
            <a:chExt cx="2269811" cy="1481855"/>
          </a:xfrm>
        </p:grpSpPr>
        <p:sp>
          <p:nvSpPr>
            <p:cNvPr id="6" name="Овал 5"/>
            <p:cNvSpPr/>
            <p:nvPr/>
          </p:nvSpPr>
          <p:spPr>
            <a:xfrm>
              <a:off x="-181263" y="116020"/>
              <a:ext cx="1676168" cy="1410459"/>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pic>
          <p:nvPicPr>
            <p:cNvPr id="7" name="Picture 30" descr="K:\NGUlogo1.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8560" y="44624"/>
              <a:ext cx="2269811" cy="1409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TextBox 31"/>
          <p:cNvSpPr txBox="1">
            <a:spLocks noChangeArrowheads="1"/>
          </p:cNvSpPr>
          <p:nvPr/>
        </p:nvSpPr>
        <p:spPr bwMode="auto">
          <a:xfrm>
            <a:off x="2105024" y="44450"/>
            <a:ext cx="6787455"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449263" indent="-449263" eaLnBrk="1" hangingPunct="1">
              <a:defRPr/>
            </a:pPr>
            <a:r>
              <a:rPr lang="en-US" sz="3600" dirty="0" smtClean="0">
                <a:solidFill>
                  <a:schemeClr val="tx2">
                    <a:lumMod val="75000"/>
                  </a:schemeClr>
                </a:solidFill>
              </a:rPr>
              <a:t>Faculty ratings of student success technologies</a:t>
            </a:r>
            <a:br>
              <a:rPr lang="en-US" sz="3600" dirty="0" smtClean="0">
                <a:solidFill>
                  <a:schemeClr val="tx2">
                    <a:lumMod val="75000"/>
                  </a:schemeClr>
                </a:solidFill>
              </a:rPr>
            </a:br>
            <a:r>
              <a:rPr lang="en-US" sz="2400" dirty="0" smtClean="0">
                <a:solidFill>
                  <a:schemeClr val="tx2">
                    <a:lumMod val="75000"/>
                  </a:schemeClr>
                </a:solidFill>
              </a:rPr>
              <a:t>(Future Time)</a:t>
            </a:r>
            <a:endParaRPr lang="uk-UA" sz="2400" dirty="0">
              <a:solidFill>
                <a:schemeClr val="tx2">
                  <a:lumMod val="75000"/>
                </a:schemeClr>
              </a:solidFill>
            </a:endParaRPr>
          </a:p>
        </p:txBody>
      </p:sp>
    </p:spTree>
    <p:extLst>
      <p:ext uri="{BB962C8B-B14F-4D97-AF65-F5344CB8AC3E}">
        <p14:creationId xmlns:p14="http://schemas.microsoft.com/office/powerpoint/2010/main" val="1294509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type="body" idx="4294967295"/>
          </p:nvPr>
        </p:nvSpPr>
        <p:spPr>
          <a:xfrm>
            <a:off x="539552" y="2348880"/>
            <a:ext cx="8604448" cy="2376264"/>
          </a:xfrm>
          <a:prstGeom prst="rect">
            <a:avLst/>
          </a:prstGeom>
        </p:spPr>
        <p:txBody>
          <a:bodyPr>
            <a:normAutofit/>
          </a:bodyPr>
          <a:lstStyle/>
          <a:p>
            <a:pPr marL="809625" indent="-763588" algn="just">
              <a:lnSpc>
                <a:spcPct val="90000"/>
              </a:lnSpc>
              <a:buClr>
                <a:schemeClr val="tx2">
                  <a:lumMod val="60000"/>
                  <a:lumOff val="40000"/>
                </a:schemeClr>
              </a:buClr>
              <a:buFont typeface="Wingdings" panose="05000000000000000000" pitchFamily="2" charset="2"/>
              <a:buChar char="v"/>
            </a:pPr>
            <a:r>
              <a:rPr lang="en-US" sz="2400" dirty="0" smtClean="0">
                <a:solidFill>
                  <a:schemeClr val="bg2">
                    <a:lumMod val="10000"/>
                  </a:schemeClr>
                </a:solidFill>
                <a:effectLst>
                  <a:outerShdw blurRad="38100" dist="38100" dir="2700000" algn="tl">
                    <a:srgbClr val="000000">
                      <a:alpha val="43137"/>
                    </a:srgbClr>
                  </a:outerShdw>
                </a:effectLst>
                <a:latin typeface="Calibri" pitchFamily="34" charset="0"/>
              </a:rPr>
              <a:t>Degree accreditation</a:t>
            </a:r>
          </a:p>
          <a:p>
            <a:pPr marL="809625" indent="-763588" algn="just">
              <a:lnSpc>
                <a:spcPct val="90000"/>
              </a:lnSpc>
              <a:buClr>
                <a:schemeClr val="tx2">
                  <a:lumMod val="60000"/>
                  <a:lumOff val="40000"/>
                </a:schemeClr>
              </a:buClr>
              <a:buFont typeface="Wingdings" panose="05000000000000000000" pitchFamily="2" charset="2"/>
              <a:buChar char="v"/>
            </a:pPr>
            <a:r>
              <a:rPr lang="en-US" sz="2400" dirty="0" smtClean="0">
                <a:solidFill>
                  <a:schemeClr val="bg2">
                    <a:lumMod val="10000"/>
                  </a:schemeClr>
                </a:solidFill>
                <a:effectLst>
                  <a:outerShdw blurRad="38100" dist="38100" dir="2700000" algn="tl">
                    <a:srgbClr val="000000">
                      <a:alpha val="43137"/>
                    </a:srgbClr>
                  </a:outerShdw>
                </a:effectLst>
                <a:latin typeface="Calibri" pitchFamily="34" charset="0"/>
              </a:rPr>
              <a:t>Advising center management</a:t>
            </a:r>
          </a:p>
          <a:p>
            <a:pPr marL="809625" indent="-763588" algn="just">
              <a:lnSpc>
                <a:spcPct val="90000"/>
              </a:lnSpc>
              <a:buClr>
                <a:schemeClr val="tx2">
                  <a:lumMod val="60000"/>
                  <a:lumOff val="40000"/>
                </a:schemeClr>
              </a:buClr>
              <a:buFont typeface="Wingdings" panose="05000000000000000000" pitchFamily="2" charset="2"/>
              <a:buChar char="v"/>
            </a:pPr>
            <a:r>
              <a:rPr lang="en-US" sz="2400" dirty="0" smtClean="0">
                <a:solidFill>
                  <a:schemeClr val="bg2">
                    <a:lumMod val="10000"/>
                  </a:schemeClr>
                </a:solidFill>
                <a:effectLst>
                  <a:outerShdw blurRad="38100" dist="38100" dir="2700000" algn="tl">
                    <a:srgbClr val="000000">
                      <a:alpha val="43137"/>
                    </a:srgbClr>
                  </a:outerShdw>
                </a:effectLst>
                <a:latin typeface="Calibri" pitchFamily="34" charset="0"/>
              </a:rPr>
              <a:t>Academic early alerts</a:t>
            </a:r>
          </a:p>
          <a:p>
            <a:pPr marL="809625" indent="-763588" algn="just">
              <a:lnSpc>
                <a:spcPct val="90000"/>
              </a:lnSpc>
              <a:buClr>
                <a:schemeClr val="tx2">
                  <a:lumMod val="60000"/>
                  <a:lumOff val="40000"/>
                </a:schemeClr>
              </a:buClr>
              <a:buFont typeface="Wingdings" panose="05000000000000000000" pitchFamily="2" charset="2"/>
              <a:buChar char="v"/>
            </a:pPr>
            <a:r>
              <a:rPr lang="en-US" sz="2400" dirty="0" smtClean="0">
                <a:solidFill>
                  <a:schemeClr val="bg2">
                    <a:lumMod val="10000"/>
                  </a:schemeClr>
                </a:solidFill>
                <a:effectLst>
                  <a:outerShdw blurRad="38100" dist="38100" dir="2700000" algn="tl">
                    <a:srgbClr val="000000">
                      <a:alpha val="43137"/>
                    </a:srgbClr>
                  </a:outerShdw>
                </a:effectLst>
                <a:latin typeface="Calibri" pitchFamily="34" charset="0"/>
              </a:rPr>
              <a:t>Education plan design and tracking</a:t>
            </a:r>
          </a:p>
          <a:p>
            <a:pPr marL="809625" indent="-763588" algn="just">
              <a:lnSpc>
                <a:spcPct val="90000"/>
              </a:lnSpc>
              <a:buClr>
                <a:schemeClr val="tx2">
                  <a:lumMod val="60000"/>
                  <a:lumOff val="40000"/>
                </a:schemeClr>
              </a:buClr>
              <a:buFont typeface="Wingdings" panose="05000000000000000000" pitchFamily="2" charset="2"/>
              <a:buChar char="v"/>
            </a:pPr>
            <a:r>
              <a:rPr lang="en-US" sz="2400" dirty="0" smtClean="0">
                <a:solidFill>
                  <a:schemeClr val="bg2">
                    <a:lumMod val="10000"/>
                  </a:schemeClr>
                </a:solidFill>
                <a:effectLst>
                  <a:outerShdw blurRad="38100" dist="38100" dir="2700000" algn="tl">
                    <a:srgbClr val="000000">
                      <a:alpha val="43137"/>
                    </a:srgbClr>
                  </a:outerShdw>
                </a:effectLst>
                <a:latin typeface="Calibri" pitchFamily="34" charset="0"/>
              </a:rPr>
              <a:t>Course &amp; program recommendations</a:t>
            </a:r>
          </a:p>
          <a:p>
            <a:pPr algn="just">
              <a:lnSpc>
                <a:spcPct val="90000"/>
              </a:lnSpc>
              <a:buFont typeface="Wingdings" pitchFamily="2" charset="2"/>
              <a:buNone/>
            </a:pPr>
            <a:endParaRPr lang="ru-RU" sz="2000" i="1" dirty="0">
              <a:solidFill>
                <a:schemeClr val="bg2">
                  <a:lumMod val="10000"/>
                </a:schemeClr>
              </a:solidFill>
              <a:effectLst>
                <a:outerShdw blurRad="38100" dist="38100" dir="2700000" algn="tl">
                  <a:srgbClr val="000000">
                    <a:alpha val="43137"/>
                  </a:srgbClr>
                </a:outerShdw>
              </a:effectLst>
              <a:latin typeface="Calibri" pitchFamily="34" charset="0"/>
            </a:endParaRPr>
          </a:p>
        </p:txBody>
      </p:sp>
      <p:grpSp>
        <p:nvGrpSpPr>
          <p:cNvPr id="5" name="Группа 37"/>
          <p:cNvGrpSpPr>
            <a:grpSpLocks/>
          </p:cNvGrpSpPr>
          <p:nvPr/>
        </p:nvGrpSpPr>
        <p:grpSpPr bwMode="auto">
          <a:xfrm>
            <a:off x="141288" y="44450"/>
            <a:ext cx="2270125" cy="1482725"/>
            <a:chOff x="-468560" y="44624"/>
            <a:chExt cx="2269811" cy="1481855"/>
          </a:xfrm>
        </p:grpSpPr>
        <p:sp>
          <p:nvSpPr>
            <p:cNvPr id="6" name="Овал 5"/>
            <p:cNvSpPr/>
            <p:nvPr/>
          </p:nvSpPr>
          <p:spPr>
            <a:xfrm>
              <a:off x="-181263" y="116020"/>
              <a:ext cx="1676168" cy="1410459"/>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pic>
          <p:nvPicPr>
            <p:cNvPr id="7" name="Picture 30" descr="K:\NGUlogo1.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8560" y="44624"/>
              <a:ext cx="2269811" cy="1409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TextBox 31"/>
          <p:cNvSpPr txBox="1">
            <a:spLocks noChangeArrowheads="1"/>
          </p:cNvSpPr>
          <p:nvPr/>
        </p:nvSpPr>
        <p:spPr bwMode="auto">
          <a:xfrm>
            <a:off x="2105024" y="44450"/>
            <a:ext cx="6787455"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449263" indent="-449263" eaLnBrk="1" hangingPunct="1">
              <a:defRPr/>
            </a:pPr>
            <a:r>
              <a:rPr lang="en-US" sz="3600" dirty="0" smtClean="0">
                <a:solidFill>
                  <a:schemeClr val="tx2">
                    <a:lumMod val="75000"/>
                  </a:schemeClr>
                </a:solidFill>
              </a:rPr>
              <a:t>Institution-wide deployment of student planning and advising systems</a:t>
            </a:r>
            <a:endParaRPr lang="uk-UA" sz="2400" dirty="0">
              <a:solidFill>
                <a:schemeClr val="tx2">
                  <a:lumMod val="75000"/>
                </a:schemeClr>
              </a:solidFill>
            </a:endParaRPr>
          </a:p>
        </p:txBody>
      </p:sp>
    </p:spTree>
    <p:extLst>
      <p:ext uri="{BB962C8B-B14F-4D97-AF65-F5344CB8AC3E}">
        <p14:creationId xmlns:p14="http://schemas.microsoft.com/office/powerpoint/2010/main" val="32744127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2698750" y="14964"/>
            <a:ext cx="6445250" cy="6843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4" name="Группа 37"/>
          <p:cNvGrpSpPr>
            <a:grpSpLocks/>
          </p:cNvGrpSpPr>
          <p:nvPr/>
        </p:nvGrpSpPr>
        <p:grpSpPr bwMode="auto">
          <a:xfrm>
            <a:off x="141288" y="44450"/>
            <a:ext cx="2270125" cy="1482725"/>
            <a:chOff x="-468560" y="44624"/>
            <a:chExt cx="2269811" cy="1481855"/>
          </a:xfrm>
        </p:grpSpPr>
        <p:sp>
          <p:nvSpPr>
            <p:cNvPr id="15" name="Овал 14"/>
            <p:cNvSpPr/>
            <p:nvPr/>
          </p:nvSpPr>
          <p:spPr>
            <a:xfrm>
              <a:off x="-181263" y="116020"/>
              <a:ext cx="1676168" cy="1410459"/>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pic>
          <p:nvPicPr>
            <p:cNvPr id="16" name="Picture 30" descr="K:\NGUlogo1.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8560" y="44624"/>
              <a:ext cx="2269811" cy="1409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 name="Рисунок 1"/>
          <p:cNvPicPr>
            <a:picLocks noChangeAspect="1"/>
          </p:cNvPicPr>
          <p:nvPr/>
        </p:nvPicPr>
        <p:blipFill rotWithShape="1">
          <a:blip r:embed="rId3">
            <a:extLst>
              <a:ext uri="{28A0092B-C50C-407E-A947-70E740481C1C}">
                <a14:useLocalDpi xmlns:a14="http://schemas.microsoft.com/office/drawing/2010/main" val="0"/>
              </a:ext>
            </a:extLst>
          </a:blip>
          <a:srcRect l="1701" t="5900" b="2420"/>
          <a:stretch/>
        </p:blipFill>
        <p:spPr>
          <a:xfrm>
            <a:off x="2843808" y="-1"/>
            <a:ext cx="6300192" cy="6858000"/>
          </a:xfrm>
          <a:prstGeom prst="rect">
            <a:avLst/>
          </a:prstGeom>
        </p:spPr>
      </p:pic>
      <p:sp>
        <p:nvSpPr>
          <p:cNvPr id="10" name="TextBox 31"/>
          <p:cNvSpPr txBox="1">
            <a:spLocks noChangeArrowheads="1"/>
          </p:cNvSpPr>
          <p:nvPr/>
        </p:nvSpPr>
        <p:spPr bwMode="auto">
          <a:xfrm rot="16200000">
            <a:off x="-1470821" y="3478894"/>
            <a:ext cx="5229199"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US" sz="2800" dirty="0" smtClean="0"/>
              <a:t>Analytics: student engagement, </a:t>
            </a:r>
            <a:r>
              <a:rPr lang="en-US" sz="2800" dirty="0"/>
              <a:t>individual student </a:t>
            </a:r>
            <a:r>
              <a:rPr lang="en-US" sz="2800" dirty="0" smtClean="0"/>
              <a:t>learning, for </a:t>
            </a:r>
            <a:r>
              <a:rPr lang="en-US" sz="2800" dirty="0"/>
              <a:t>student success</a:t>
            </a:r>
            <a:endParaRPr lang="uk-UA" sz="2800" dirty="0">
              <a:solidFill>
                <a:schemeClr val="tx2">
                  <a:lumMod val="75000"/>
                </a:schemeClr>
              </a:solidFill>
            </a:endParaRPr>
          </a:p>
        </p:txBody>
      </p:sp>
    </p:spTree>
    <p:extLst>
      <p:ext uri="{BB962C8B-B14F-4D97-AF65-F5344CB8AC3E}">
        <p14:creationId xmlns:p14="http://schemas.microsoft.com/office/powerpoint/2010/main" val="6048851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2698750" y="14964"/>
            <a:ext cx="6445250" cy="6843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4" name="Группа 37"/>
          <p:cNvGrpSpPr>
            <a:grpSpLocks/>
          </p:cNvGrpSpPr>
          <p:nvPr/>
        </p:nvGrpSpPr>
        <p:grpSpPr bwMode="auto">
          <a:xfrm>
            <a:off x="141288" y="44450"/>
            <a:ext cx="2270125" cy="1482725"/>
            <a:chOff x="-468560" y="44624"/>
            <a:chExt cx="2269811" cy="1481855"/>
          </a:xfrm>
        </p:grpSpPr>
        <p:sp>
          <p:nvSpPr>
            <p:cNvPr id="15" name="Овал 14"/>
            <p:cNvSpPr/>
            <p:nvPr/>
          </p:nvSpPr>
          <p:spPr>
            <a:xfrm>
              <a:off x="-181263" y="116020"/>
              <a:ext cx="1676168" cy="1410459"/>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pic>
          <p:nvPicPr>
            <p:cNvPr id="16" name="Picture 30" descr="K:\NGUlogo1.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8560" y="44624"/>
              <a:ext cx="2269811" cy="1409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 name="Рисунок 1"/>
          <p:cNvPicPr>
            <a:picLocks noChangeAspect="1"/>
          </p:cNvPicPr>
          <p:nvPr/>
        </p:nvPicPr>
        <p:blipFill rotWithShape="1">
          <a:blip r:embed="rId3">
            <a:extLst>
              <a:ext uri="{28A0092B-C50C-407E-A947-70E740481C1C}">
                <a14:useLocalDpi xmlns:a14="http://schemas.microsoft.com/office/drawing/2010/main" val="0"/>
              </a:ext>
            </a:extLst>
          </a:blip>
          <a:srcRect l="2517" t="4851" r="7061" b="24800"/>
          <a:stretch/>
        </p:blipFill>
        <p:spPr>
          <a:xfrm>
            <a:off x="2879304" y="0"/>
            <a:ext cx="6264696" cy="5688633"/>
          </a:xfrm>
          <a:prstGeom prst="rect">
            <a:avLst/>
          </a:prstGeom>
        </p:spPr>
      </p:pic>
      <p:sp>
        <p:nvSpPr>
          <p:cNvPr id="10" name="TextBox 31"/>
          <p:cNvSpPr txBox="1">
            <a:spLocks noChangeArrowheads="1"/>
          </p:cNvSpPr>
          <p:nvPr/>
        </p:nvSpPr>
        <p:spPr bwMode="auto">
          <a:xfrm rot="16200000">
            <a:off x="-1470821" y="3478894"/>
            <a:ext cx="5229199"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US" sz="2800" dirty="0" smtClean="0"/>
              <a:t>Analytics: student engagement, </a:t>
            </a:r>
            <a:r>
              <a:rPr lang="en-US" sz="2800" dirty="0"/>
              <a:t>individual student </a:t>
            </a:r>
            <a:r>
              <a:rPr lang="en-US" sz="2800" dirty="0" smtClean="0"/>
              <a:t>learning, for </a:t>
            </a:r>
            <a:r>
              <a:rPr lang="en-US" sz="2800" dirty="0"/>
              <a:t>student success</a:t>
            </a:r>
            <a:endParaRPr lang="uk-UA" sz="2800" dirty="0">
              <a:solidFill>
                <a:schemeClr val="tx2">
                  <a:lumMod val="75000"/>
                </a:schemeClr>
              </a:solidFill>
            </a:endParaRPr>
          </a:p>
        </p:txBody>
      </p:sp>
      <p:sp>
        <p:nvSpPr>
          <p:cNvPr id="4" name="Прямоугольник 3"/>
          <p:cNvSpPr/>
          <p:nvPr/>
        </p:nvSpPr>
        <p:spPr>
          <a:xfrm>
            <a:off x="2967499" y="404664"/>
            <a:ext cx="6176501" cy="1224136"/>
          </a:xfrm>
          <a:prstGeom prst="rect">
            <a:avLst/>
          </a:prstGeom>
          <a:gradFill flip="none" rotWithShape="1">
            <a:gsLst>
              <a:gs pos="0">
                <a:schemeClr val="accent6">
                  <a:lumMod val="67000"/>
                  <a:alpha val="10000"/>
                </a:schemeClr>
              </a:gs>
              <a:gs pos="48000">
                <a:schemeClr val="accent6">
                  <a:lumMod val="97000"/>
                  <a:lumOff val="3000"/>
                  <a:alpha val="20000"/>
                </a:schemeClr>
              </a:gs>
              <a:gs pos="100000">
                <a:schemeClr val="accent6">
                  <a:lumMod val="60000"/>
                  <a:lumOff val="40000"/>
                  <a:alpha val="3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p:nvSpPr>
        <p:spPr>
          <a:xfrm>
            <a:off x="2967499" y="2212345"/>
            <a:ext cx="6176501" cy="208543"/>
          </a:xfrm>
          <a:prstGeom prst="rect">
            <a:avLst/>
          </a:prstGeom>
          <a:gradFill flip="none" rotWithShape="1">
            <a:gsLst>
              <a:gs pos="0">
                <a:schemeClr val="accent6">
                  <a:lumMod val="67000"/>
                  <a:alpha val="20000"/>
                </a:schemeClr>
              </a:gs>
              <a:gs pos="48000">
                <a:schemeClr val="accent6">
                  <a:lumMod val="97000"/>
                  <a:lumOff val="3000"/>
                  <a:alpha val="20000"/>
                </a:schemeClr>
              </a:gs>
              <a:gs pos="100000">
                <a:schemeClr val="accent6">
                  <a:lumMod val="60000"/>
                  <a:lumOff val="40000"/>
                  <a:alpha val="3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Прямоугольник 10"/>
          <p:cNvSpPr/>
          <p:nvPr/>
        </p:nvSpPr>
        <p:spPr>
          <a:xfrm>
            <a:off x="2971172" y="2708920"/>
            <a:ext cx="6176501" cy="685815"/>
          </a:xfrm>
          <a:prstGeom prst="rect">
            <a:avLst/>
          </a:prstGeom>
          <a:gradFill flip="none" rotWithShape="1">
            <a:gsLst>
              <a:gs pos="0">
                <a:schemeClr val="accent6">
                  <a:lumMod val="67000"/>
                  <a:alpha val="10000"/>
                </a:schemeClr>
              </a:gs>
              <a:gs pos="48000">
                <a:schemeClr val="accent6">
                  <a:lumMod val="97000"/>
                  <a:lumOff val="3000"/>
                  <a:alpha val="20000"/>
                </a:schemeClr>
              </a:gs>
              <a:gs pos="100000">
                <a:schemeClr val="accent6">
                  <a:lumMod val="60000"/>
                  <a:lumOff val="40000"/>
                  <a:alpha val="3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p:cNvSpPr/>
          <p:nvPr/>
        </p:nvSpPr>
        <p:spPr>
          <a:xfrm>
            <a:off x="2962156" y="3723062"/>
            <a:ext cx="6176501" cy="1229315"/>
          </a:xfrm>
          <a:prstGeom prst="rect">
            <a:avLst/>
          </a:prstGeom>
          <a:gradFill flip="none" rotWithShape="1">
            <a:gsLst>
              <a:gs pos="0">
                <a:schemeClr val="accent6">
                  <a:lumMod val="67000"/>
                  <a:alpha val="10000"/>
                </a:schemeClr>
              </a:gs>
              <a:gs pos="48000">
                <a:schemeClr val="accent6">
                  <a:lumMod val="97000"/>
                  <a:lumOff val="3000"/>
                  <a:alpha val="20000"/>
                </a:schemeClr>
              </a:gs>
              <a:gs pos="100000">
                <a:schemeClr val="accent6">
                  <a:lumMod val="60000"/>
                  <a:lumOff val="40000"/>
                  <a:alpha val="3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Прямоугольник 12"/>
          <p:cNvSpPr/>
          <p:nvPr/>
        </p:nvSpPr>
        <p:spPr>
          <a:xfrm>
            <a:off x="2962158" y="166329"/>
            <a:ext cx="6176501" cy="238335"/>
          </a:xfrm>
          <a:prstGeom prst="rect">
            <a:avLst/>
          </a:prstGeom>
          <a:gradFill flip="none" rotWithShape="1">
            <a:gsLst>
              <a:gs pos="0">
                <a:schemeClr val="accent6">
                  <a:lumMod val="67000"/>
                  <a:alpha val="5000"/>
                </a:schemeClr>
              </a:gs>
              <a:gs pos="48000">
                <a:schemeClr val="accent6">
                  <a:lumMod val="97000"/>
                  <a:lumOff val="3000"/>
                  <a:alpha val="5000"/>
                </a:schemeClr>
              </a:gs>
              <a:gs pos="100000">
                <a:schemeClr val="accent6">
                  <a:lumMod val="60000"/>
                  <a:lumOff val="40000"/>
                  <a:alpha val="2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Прямоугольник 16"/>
          <p:cNvSpPr/>
          <p:nvPr/>
        </p:nvSpPr>
        <p:spPr>
          <a:xfrm>
            <a:off x="2962157" y="1654652"/>
            <a:ext cx="6176501" cy="238335"/>
          </a:xfrm>
          <a:prstGeom prst="rect">
            <a:avLst/>
          </a:prstGeom>
          <a:gradFill flip="none" rotWithShape="1">
            <a:gsLst>
              <a:gs pos="0">
                <a:schemeClr val="accent6">
                  <a:lumMod val="67000"/>
                  <a:alpha val="5000"/>
                </a:schemeClr>
              </a:gs>
              <a:gs pos="48000">
                <a:schemeClr val="accent6">
                  <a:lumMod val="97000"/>
                  <a:lumOff val="3000"/>
                  <a:alpha val="5000"/>
                </a:schemeClr>
              </a:gs>
              <a:gs pos="100000">
                <a:schemeClr val="accent6">
                  <a:lumMod val="60000"/>
                  <a:lumOff val="40000"/>
                  <a:alpha val="2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Прямоугольник 17"/>
          <p:cNvSpPr/>
          <p:nvPr/>
        </p:nvSpPr>
        <p:spPr>
          <a:xfrm>
            <a:off x="2962157" y="2465406"/>
            <a:ext cx="6176501" cy="238335"/>
          </a:xfrm>
          <a:prstGeom prst="rect">
            <a:avLst/>
          </a:prstGeom>
          <a:gradFill flip="none" rotWithShape="1">
            <a:gsLst>
              <a:gs pos="0">
                <a:schemeClr val="accent6">
                  <a:lumMod val="67000"/>
                  <a:alpha val="5000"/>
                </a:schemeClr>
              </a:gs>
              <a:gs pos="48000">
                <a:schemeClr val="accent6">
                  <a:lumMod val="97000"/>
                  <a:lumOff val="3000"/>
                  <a:alpha val="5000"/>
                </a:schemeClr>
              </a:gs>
              <a:gs pos="100000">
                <a:schemeClr val="accent6">
                  <a:lumMod val="60000"/>
                  <a:lumOff val="40000"/>
                  <a:alpha val="2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Прямоугольник 18"/>
          <p:cNvSpPr/>
          <p:nvPr/>
        </p:nvSpPr>
        <p:spPr>
          <a:xfrm>
            <a:off x="2967499" y="5278529"/>
            <a:ext cx="6176501" cy="238335"/>
          </a:xfrm>
          <a:prstGeom prst="rect">
            <a:avLst/>
          </a:prstGeom>
          <a:gradFill flip="none" rotWithShape="1">
            <a:gsLst>
              <a:gs pos="0">
                <a:schemeClr val="accent6">
                  <a:lumMod val="67000"/>
                  <a:alpha val="5000"/>
                </a:schemeClr>
              </a:gs>
              <a:gs pos="48000">
                <a:schemeClr val="accent6">
                  <a:lumMod val="97000"/>
                  <a:lumOff val="3000"/>
                  <a:alpha val="5000"/>
                </a:schemeClr>
              </a:gs>
              <a:gs pos="100000">
                <a:schemeClr val="accent6">
                  <a:lumMod val="60000"/>
                  <a:lumOff val="40000"/>
                  <a:alpha val="2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Прямоугольник 19"/>
          <p:cNvSpPr/>
          <p:nvPr/>
        </p:nvSpPr>
        <p:spPr>
          <a:xfrm>
            <a:off x="2959819" y="4992035"/>
            <a:ext cx="6176501" cy="238335"/>
          </a:xfrm>
          <a:prstGeom prst="rect">
            <a:avLst/>
          </a:prstGeom>
          <a:gradFill flip="none" rotWithShape="1">
            <a:gsLst>
              <a:gs pos="0">
                <a:schemeClr val="accent2">
                  <a:lumMod val="89000"/>
                  <a:alpha val="20000"/>
                </a:schemeClr>
              </a:gs>
              <a:gs pos="23000">
                <a:schemeClr val="accent2">
                  <a:lumMod val="89000"/>
                  <a:alpha val="20000"/>
                </a:schemeClr>
              </a:gs>
              <a:gs pos="69000">
                <a:schemeClr val="accent2">
                  <a:lumMod val="75000"/>
                  <a:alpha val="10000"/>
                </a:schemeClr>
              </a:gs>
              <a:gs pos="97000">
                <a:schemeClr val="accent2">
                  <a:lumMod val="70000"/>
                  <a:alpha val="3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Прямоугольник 20"/>
          <p:cNvSpPr/>
          <p:nvPr/>
        </p:nvSpPr>
        <p:spPr>
          <a:xfrm>
            <a:off x="2971172" y="3451526"/>
            <a:ext cx="6176501" cy="238335"/>
          </a:xfrm>
          <a:prstGeom prst="rect">
            <a:avLst/>
          </a:prstGeom>
          <a:gradFill flip="none" rotWithShape="1">
            <a:gsLst>
              <a:gs pos="0">
                <a:schemeClr val="accent2">
                  <a:lumMod val="89000"/>
                  <a:alpha val="20000"/>
                </a:schemeClr>
              </a:gs>
              <a:gs pos="23000">
                <a:schemeClr val="accent2">
                  <a:lumMod val="89000"/>
                  <a:alpha val="20000"/>
                </a:schemeClr>
              </a:gs>
              <a:gs pos="69000">
                <a:schemeClr val="accent2">
                  <a:lumMod val="75000"/>
                  <a:alpha val="10000"/>
                </a:schemeClr>
              </a:gs>
              <a:gs pos="97000">
                <a:schemeClr val="accent2">
                  <a:lumMod val="70000"/>
                  <a:alpha val="3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Прямоугольник 21"/>
          <p:cNvSpPr/>
          <p:nvPr/>
        </p:nvSpPr>
        <p:spPr>
          <a:xfrm>
            <a:off x="2967499" y="1927693"/>
            <a:ext cx="6176501" cy="238335"/>
          </a:xfrm>
          <a:prstGeom prst="rect">
            <a:avLst/>
          </a:prstGeom>
          <a:gradFill flip="none" rotWithShape="1">
            <a:gsLst>
              <a:gs pos="0">
                <a:schemeClr val="accent2">
                  <a:lumMod val="89000"/>
                  <a:alpha val="20000"/>
                </a:schemeClr>
              </a:gs>
              <a:gs pos="23000">
                <a:schemeClr val="accent2">
                  <a:lumMod val="89000"/>
                  <a:alpha val="20000"/>
                </a:schemeClr>
              </a:gs>
              <a:gs pos="69000">
                <a:schemeClr val="accent2">
                  <a:lumMod val="75000"/>
                  <a:alpha val="10000"/>
                </a:schemeClr>
              </a:gs>
              <a:gs pos="97000">
                <a:schemeClr val="accent2">
                  <a:lumMod val="70000"/>
                  <a:alpha val="3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478035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1" grpId="0" animBg="1"/>
      <p:bldP spid="12" grpId="0" animBg="1"/>
      <p:bldP spid="13" grpId="0" animBg="1"/>
      <p:bldP spid="17" grpId="0" animBg="1"/>
      <p:bldP spid="18" grpId="0" animBg="1"/>
      <p:bldP spid="19" grpId="0" animBg="1"/>
      <p:bldP spid="20" grpId="0" animBg="1"/>
      <p:bldP spid="21" grpId="0" animBg="1"/>
      <p:bldP spid="2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0" name="Text Box 3"/>
          <p:cNvSpPr txBox="1">
            <a:spLocks noChangeArrowheads="1"/>
          </p:cNvSpPr>
          <p:nvPr/>
        </p:nvSpPr>
        <p:spPr bwMode="auto">
          <a:xfrm>
            <a:off x="3040484" y="4365104"/>
            <a:ext cx="3115692" cy="2677656"/>
          </a:xfrm>
          <a:prstGeom prst="rect">
            <a:avLst/>
          </a:prstGeom>
          <a:noFill/>
          <a:ln w="9525" algn="ctr">
            <a:noFill/>
            <a:miter lim="800000"/>
            <a:headEnd/>
            <a:tailEnd/>
          </a:ln>
        </p:spPr>
        <p:txBody>
          <a:bodyPr wrap="square">
            <a:spAutoFit/>
          </a:bodyPr>
          <a:lstStyle/>
          <a:p>
            <a:r>
              <a:rPr lang="en-US" sz="2000" b="1" dirty="0" smtClean="0">
                <a:latin typeface="Baskerville Old Face" panose="02020602080505020303" pitchFamily="18" charset="0"/>
              </a:rPr>
              <a:t>Quality assessment:</a:t>
            </a:r>
          </a:p>
          <a:p>
            <a:endParaRPr lang="en-US" sz="2000" dirty="0" smtClean="0">
              <a:latin typeface="Baskerville Old Face" panose="02020602080505020303" pitchFamily="18" charset="0"/>
            </a:endParaRPr>
          </a:p>
          <a:p>
            <a:r>
              <a:rPr lang="en-US" sz="2200" dirty="0" smtClean="0">
                <a:latin typeface="Baskerville Old Face" panose="02020602080505020303" pitchFamily="18" charset="0"/>
              </a:rPr>
              <a:t>1. Evaluation \ assessment</a:t>
            </a:r>
          </a:p>
          <a:p>
            <a:r>
              <a:rPr lang="en-US" sz="2200" dirty="0" smtClean="0">
                <a:latin typeface="Baskerville Old Face" panose="02020602080505020303" pitchFamily="18" charset="0"/>
              </a:rPr>
              <a:t>2. Accreditation</a:t>
            </a:r>
            <a:r>
              <a:rPr lang="ru-RU" sz="2200" dirty="0" smtClean="0">
                <a:latin typeface="Baskerville Old Face" panose="02020602080505020303" pitchFamily="18" charset="0"/>
              </a:rPr>
              <a:t> (</a:t>
            </a:r>
            <a:r>
              <a:rPr lang="en-US" sz="2200" dirty="0" smtClean="0">
                <a:latin typeface="Baskerville Old Face" panose="02020602080505020303" pitchFamily="18" charset="0"/>
              </a:rPr>
              <a:t>visitation)</a:t>
            </a:r>
          </a:p>
          <a:p>
            <a:r>
              <a:rPr lang="en-US" sz="2200" dirty="0" smtClean="0">
                <a:latin typeface="Baskerville Old Face" panose="02020602080505020303" pitchFamily="18" charset="0"/>
              </a:rPr>
              <a:t>3. Audit</a:t>
            </a:r>
          </a:p>
          <a:p>
            <a:r>
              <a:rPr lang="en-US" sz="2200" dirty="0" smtClean="0">
                <a:latin typeface="Baskerville Old Face" panose="02020602080505020303" pitchFamily="18" charset="0"/>
              </a:rPr>
              <a:t>4. Benchmarking</a:t>
            </a:r>
            <a:endParaRPr lang="en-US" sz="2200" dirty="0" smtClean="0">
              <a:latin typeface="Baskerville Old Face" panose="02020602080505020303" pitchFamily="18" charset="0"/>
              <a:cs typeface="Calibri" pitchFamily="34" charset="0"/>
            </a:endParaRPr>
          </a:p>
          <a:p>
            <a:pPr marL="447675" indent="-266700" hangingPunct="0"/>
            <a:endParaRPr lang="en-US" sz="1800" b="1" dirty="0" smtClean="0">
              <a:latin typeface="Baskerville Old Face" panose="02020602080505020303" pitchFamily="18" charset="0"/>
              <a:cs typeface="Calibri" pitchFamily="34" charset="0"/>
            </a:endParaRPr>
          </a:p>
        </p:txBody>
      </p:sp>
      <p:sp>
        <p:nvSpPr>
          <p:cNvPr id="2" name="Прямоугольник 1"/>
          <p:cNvSpPr/>
          <p:nvPr/>
        </p:nvSpPr>
        <p:spPr>
          <a:xfrm>
            <a:off x="2771800" y="188640"/>
            <a:ext cx="3528392" cy="792088"/>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QA Mechanisms</a:t>
            </a:r>
            <a:endParaRPr lang="ru-RU" dirty="0"/>
          </a:p>
        </p:txBody>
      </p:sp>
      <p:sp>
        <p:nvSpPr>
          <p:cNvPr id="7" name="Прямоугольник 6"/>
          <p:cNvSpPr/>
          <p:nvPr/>
        </p:nvSpPr>
        <p:spPr>
          <a:xfrm>
            <a:off x="467544" y="1696629"/>
            <a:ext cx="2880320" cy="792088"/>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External</a:t>
            </a:r>
            <a:endParaRPr lang="ru-RU" dirty="0"/>
          </a:p>
        </p:txBody>
      </p:sp>
      <p:sp>
        <p:nvSpPr>
          <p:cNvPr id="8" name="Прямоугольник 7"/>
          <p:cNvSpPr/>
          <p:nvPr/>
        </p:nvSpPr>
        <p:spPr>
          <a:xfrm>
            <a:off x="5652120" y="1713000"/>
            <a:ext cx="2880320" cy="792088"/>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Internal</a:t>
            </a:r>
            <a:endParaRPr lang="ru-RU" dirty="0"/>
          </a:p>
        </p:txBody>
      </p:sp>
      <p:sp>
        <p:nvSpPr>
          <p:cNvPr id="9" name="Прямоугольник 8"/>
          <p:cNvSpPr/>
          <p:nvPr/>
        </p:nvSpPr>
        <p:spPr>
          <a:xfrm>
            <a:off x="61144" y="2836029"/>
            <a:ext cx="1457920" cy="1109219"/>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National level</a:t>
            </a:r>
            <a:endParaRPr lang="ru-RU" dirty="0"/>
          </a:p>
        </p:txBody>
      </p:sp>
      <p:sp>
        <p:nvSpPr>
          <p:cNvPr id="10" name="Прямоугольник 9"/>
          <p:cNvSpPr/>
          <p:nvPr/>
        </p:nvSpPr>
        <p:spPr>
          <a:xfrm>
            <a:off x="2339752" y="2836029"/>
            <a:ext cx="1457920" cy="1109219"/>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Institutional level</a:t>
            </a:r>
            <a:endParaRPr lang="ru-RU" dirty="0"/>
          </a:p>
        </p:txBody>
      </p:sp>
      <p:sp>
        <p:nvSpPr>
          <p:cNvPr id="11" name="Прямоугольник 10"/>
          <p:cNvSpPr/>
          <p:nvPr/>
        </p:nvSpPr>
        <p:spPr>
          <a:xfrm>
            <a:off x="1241872" y="4161272"/>
            <a:ext cx="1457920" cy="1109219"/>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err="1"/>
              <a:t>Compound</a:t>
            </a:r>
            <a:r>
              <a:rPr lang="en-US" dirty="0" smtClean="0"/>
              <a:t> level</a:t>
            </a:r>
            <a:endParaRPr lang="ru-RU" dirty="0"/>
          </a:p>
        </p:txBody>
      </p:sp>
      <p:cxnSp>
        <p:nvCxnSpPr>
          <p:cNvPr id="4" name="Прямая со стрелкой 3"/>
          <p:cNvCxnSpPr>
            <a:endCxn id="7" idx="0"/>
          </p:cNvCxnSpPr>
          <p:nvPr/>
        </p:nvCxnSpPr>
        <p:spPr>
          <a:xfrm flipH="1">
            <a:off x="1907704" y="980728"/>
            <a:ext cx="2628292" cy="71590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 name="Прямая со стрелкой 5"/>
          <p:cNvCxnSpPr>
            <a:endCxn id="8" idx="0"/>
          </p:cNvCxnSpPr>
          <p:nvPr/>
        </p:nvCxnSpPr>
        <p:spPr>
          <a:xfrm>
            <a:off x="4535996" y="988913"/>
            <a:ext cx="2556284" cy="72408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Прямая со стрелкой 12"/>
          <p:cNvCxnSpPr>
            <a:stCxn id="7" idx="2"/>
          </p:cNvCxnSpPr>
          <p:nvPr/>
        </p:nvCxnSpPr>
        <p:spPr>
          <a:xfrm flipH="1">
            <a:off x="683568" y="2488717"/>
            <a:ext cx="1224136" cy="3473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Прямая со стрелкой 14"/>
          <p:cNvCxnSpPr>
            <a:endCxn id="10" idx="0"/>
          </p:cNvCxnSpPr>
          <p:nvPr/>
        </p:nvCxnSpPr>
        <p:spPr>
          <a:xfrm>
            <a:off x="1970832" y="2505088"/>
            <a:ext cx="1097880" cy="33094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Прямая со стрелкой 16"/>
          <p:cNvCxnSpPr/>
          <p:nvPr/>
        </p:nvCxnSpPr>
        <p:spPr>
          <a:xfrm>
            <a:off x="1951112" y="2488717"/>
            <a:ext cx="19720" cy="167255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3" name="Text Box 3"/>
          <p:cNvSpPr txBox="1">
            <a:spLocks noChangeArrowheads="1"/>
          </p:cNvSpPr>
          <p:nvPr/>
        </p:nvSpPr>
        <p:spPr bwMode="auto">
          <a:xfrm>
            <a:off x="6496868" y="4365104"/>
            <a:ext cx="2467620" cy="2677656"/>
          </a:xfrm>
          <a:prstGeom prst="rect">
            <a:avLst/>
          </a:prstGeom>
          <a:noFill/>
          <a:ln w="9525" algn="ctr">
            <a:noFill/>
            <a:miter lim="800000"/>
            <a:headEnd/>
            <a:tailEnd/>
          </a:ln>
        </p:spPr>
        <p:txBody>
          <a:bodyPr wrap="square">
            <a:spAutoFit/>
          </a:bodyPr>
          <a:lstStyle/>
          <a:p>
            <a:r>
              <a:rPr lang="en-US" sz="2000" b="1" dirty="0" smtClean="0">
                <a:latin typeface="Baskerville Old Face" panose="02020602080505020303" pitchFamily="18" charset="0"/>
              </a:rPr>
              <a:t>Stakeholders:</a:t>
            </a:r>
          </a:p>
          <a:p>
            <a:endParaRPr lang="en-US" sz="2000" dirty="0" smtClean="0">
              <a:latin typeface="Baskerville Old Face" panose="02020602080505020303" pitchFamily="18" charset="0"/>
            </a:endParaRPr>
          </a:p>
          <a:p>
            <a:r>
              <a:rPr lang="en-US" sz="2200" dirty="0" smtClean="0">
                <a:latin typeface="Baskerville Old Face" panose="02020602080505020303" pitchFamily="18" charset="0"/>
              </a:rPr>
              <a:t>1. Government</a:t>
            </a:r>
          </a:p>
          <a:p>
            <a:r>
              <a:rPr lang="en-US" sz="2200" dirty="0" smtClean="0">
                <a:latin typeface="Baskerville Old Face" panose="02020602080505020303" pitchFamily="18" charset="0"/>
              </a:rPr>
              <a:t>2. Students</a:t>
            </a:r>
          </a:p>
          <a:p>
            <a:r>
              <a:rPr lang="en-US" sz="2200" dirty="0" smtClean="0">
                <a:latin typeface="Baskerville Old Face" panose="02020602080505020303" pitchFamily="18" charset="0"/>
              </a:rPr>
              <a:t>3. Employers</a:t>
            </a:r>
          </a:p>
          <a:p>
            <a:r>
              <a:rPr lang="en-US" sz="2200" dirty="0" smtClean="0">
                <a:latin typeface="Baskerville Old Face" panose="02020602080505020303" pitchFamily="18" charset="0"/>
              </a:rPr>
              <a:t>4. HEI</a:t>
            </a:r>
            <a:endParaRPr lang="ru-RU" sz="2400" b="1" dirty="0">
              <a:latin typeface="Baskerville Old Face" panose="02020602080505020303" pitchFamily="18" charset="0"/>
            </a:endParaRPr>
          </a:p>
          <a:p>
            <a:r>
              <a:rPr lang="ru-RU" sz="2200" dirty="0">
                <a:latin typeface="Baskerville Old Face" panose="02020602080505020303" pitchFamily="18" charset="0"/>
              </a:rPr>
              <a:t>5</a:t>
            </a:r>
            <a:r>
              <a:rPr lang="en-US" sz="2200" dirty="0">
                <a:latin typeface="Baskerville Old Face" panose="02020602080505020303" pitchFamily="18" charset="0"/>
              </a:rPr>
              <a:t>. QA </a:t>
            </a:r>
            <a:r>
              <a:rPr lang="en-US" sz="2200" dirty="0" smtClean="0">
                <a:latin typeface="Baskerville Old Face" panose="02020602080505020303" pitchFamily="18" charset="0"/>
              </a:rPr>
              <a:t>Agencies</a:t>
            </a:r>
            <a:endParaRPr lang="en-US" sz="2200" dirty="0" smtClean="0">
              <a:latin typeface="Baskerville Old Face" panose="02020602080505020303" pitchFamily="18" charset="0"/>
              <a:cs typeface="Calibri" pitchFamily="34" charset="0"/>
            </a:endParaRPr>
          </a:p>
          <a:p>
            <a:pPr marL="447675" indent="-266700" hangingPunct="0"/>
            <a:endParaRPr lang="en-US" sz="1800" b="1" dirty="0" smtClean="0">
              <a:latin typeface="Baskerville Old Face" panose="02020602080505020303" pitchFamily="18" charset="0"/>
              <a:cs typeface="Calibri" pitchFamily="34" charset="0"/>
            </a:endParaRPr>
          </a:p>
        </p:txBody>
      </p:sp>
    </p:spTree>
    <p:extLst>
      <p:ext uri="{BB962C8B-B14F-4D97-AF65-F5344CB8AC3E}">
        <p14:creationId xmlns:p14="http://schemas.microsoft.com/office/powerpoint/2010/main" val="3442439950"/>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rotWithShape="1">
          <a:blip r:embed="rId2" cstate="print">
            <a:extLst>
              <a:ext uri="{28A0092B-C50C-407E-A947-70E740481C1C}">
                <a14:useLocalDpi xmlns:a14="http://schemas.microsoft.com/office/drawing/2010/main" val="0"/>
              </a:ext>
            </a:extLst>
          </a:blip>
          <a:srcRect l="2750" r="4334"/>
          <a:stretch/>
        </p:blipFill>
        <p:spPr>
          <a:xfrm>
            <a:off x="-1" y="0"/>
            <a:ext cx="9180513" cy="6858000"/>
          </a:xfrm>
          <a:prstGeom prst="rect">
            <a:avLst/>
          </a:prstGeom>
        </p:spPr>
      </p:pic>
      <p:sp>
        <p:nvSpPr>
          <p:cNvPr id="5" name="TextBox 4"/>
          <p:cNvSpPr txBox="1"/>
          <p:nvPr/>
        </p:nvSpPr>
        <p:spPr>
          <a:xfrm>
            <a:off x="5663584" y="6467861"/>
            <a:ext cx="3531736" cy="369332"/>
          </a:xfrm>
          <a:prstGeom prst="rect">
            <a:avLst/>
          </a:prstGeom>
          <a:noFill/>
        </p:spPr>
        <p:txBody>
          <a:bodyPr wrap="none" rtlCol="0">
            <a:spAutoFit/>
          </a:bodyPr>
          <a:lstStyle/>
          <a:p>
            <a:r>
              <a:rPr lang="en-US" dirty="0" smtClean="0">
                <a:solidFill>
                  <a:schemeClr val="bg1"/>
                </a:solidFill>
              </a:rPr>
              <a:t>Illustration by Hank Osuna, 2013</a:t>
            </a:r>
            <a:endParaRPr lang="ru-RU" dirty="0">
              <a:solidFill>
                <a:schemeClr val="bg1"/>
              </a:solidFill>
            </a:endParaRPr>
          </a:p>
        </p:txBody>
      </p:sp>
      <p:sp>
        <p:nvSpPr>
          <p:cNvPr id="6" name="TextBox 5"/>
          <p:cNvSpPr txBox="1"/>
          <p:nvPr/>
        </p:nvSpPr>
        <p:spPr>
          <a:xfrm>
            <a:off x="2497374" y="620688"/>
            <a:ext cx="4185761" cy="923330"/>
          </a:xfrm>
          <a:prstGeom prst="rect">
            <a:avLst/>
          </a:prstGeom>
          <a:noFill/>
        </p:spPr>
        <p:txBody>
          <a:bodyPr wrap="none" rtlCol="0">
            <a:spAutoFit/>
          </a:bodyPr>
          <a:lstStyle/>
          <a:p>
            <a:r>
              <a:rPr lang="en-US" sz="5400" dirty="0" smtClean="0"/>
              <a:t>Gap analysis</a:t>
            </a:r>
            <a:endParaRPr lang="ru-RU" sz="5400" dirty="0"/>
          </a:p>
        </p:txBody>
      </p:sp>
    </p:spTree>
    <p:extLst>
      <p:ext uri="{BB962C8B-B14F-4D97-AF65-F5344CB8AC3E}">
        <p14:creationId xmlns:p14="http://schemas.microsoft.com/office/powerpoint/2010/main" val="28774939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0926" y="6093569"/>
            <a:ext cx="8183562" cy="791815"/>
          </a:xfrm>
        </p:spPr>
        <p:txBody>
          <a:bodyPr anchor="t" anchorCtr="0">
            <a:noAutofit/>
          </a:bodyPr>
          <a:lstStyle/>
          <a:p>
            <a:pPr marL="0" indent="0" algn="r" eaLnBrk="1" fontAlgn="auto" hangingPunct="1">
              <a:spcAft>
                <a:spcPts val="0"/>
              </a:spcAft>
              <a:buNone/>
              <a:defRPr/>
            </a:pPr>
            <a:r>
              <a:rPr lang="en-US" sz="2000" b="0" dirty="0" smtClean="0">
                <a:ln w="0"/>
                <a:solidFill>
                  <a:schemeClr val="tx1"/>
                </a:solidFill>
                <a:effectLst/>
              </a:rPr>
              <a:t>Curriculum Guidelines for Undergraduate Degree Programs in Computer Engineering</a:t>
            </a:r>
            <a:endParaRPr lang="en-US" sz="2000" b="0" dirty="0">
              <a:ln w="0"/>
              <a:solidFill>
                <a:schemeClr val="tx1"/>
              </a:solidFill>
              <a:effectLst/>
            </a:endParaRPr>
          </a:p>
        </p:txBody>
      </p:sp>
      <p:sp>
        <p:nvSpPr>
          <p:cNvPr id="3" name="Объект 2"/>
          <p:cNvSpPr>
            <a:spLocks noGrp="1"/>
          </p:cNvSpPr>
          <p:nvPr>
            <p:ph idx="4294967295"/>
          </p:nvPr>
        </p:nvSpPr>
        <p:spPr>
          <a:xfrm>
            <a:off x="611560" y="1530577"/>
            <a:ext cx="8183562" cy="4418703"/>
          </a:xfrm>
          <a:prstGeom prst="rect">
            <a:avLst/>
          </a:prstGeom>
        </p:spPr>
        <p:txBody>
          <a:bodyPr>
            <a:noAutofit/>
          </a:bodyPr>
          <a:lstStyle/>
          <a:p>
            <a:pPr marL="0" indent="0" algn="just">
              <a:spcAft>
                <a:spcPts val="0"/>
              </a:spcAft>
              <a:buNone/>
              <a:defRPr/>
            </a:pPr>
            <a:r>
              <a:rPr lang="ru-RU" sz="2600"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a:t>
            </a:r>
            <a:r>
              <a:rPr lang="en-US" sz="2600"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More and more often employers accentuate their needs in staff “ability to meet complex demands successfully or to carry out an activity or task”. This demand-oriented or functional definition corresponds not just to a narrow professional skills but to the combination of interrelated cognitive </a:t>
            </a:r>
            <a:r>
              <a:rPr lang="en-US" sz="2600" b="1" dirty="0">
                <a:ln w="9525">
                  <a:solidFill>
                    <a:schemeClr val="bg1"/>
                  </a:solidFill>
                  <a:prstDash val="solid"/>
                </a:ln>
                <a:solidFill>
                  <a:schemeClr val="tx1"/>
                </a:solidFill>
                <a:effectLst>
                  <a:outerShdw blurRad="12700" dist="38100" dir="2700000" algn="tl" rotWithShape="0">
                    <a:schemeClr val="bg1">
                      <a:lumMod val="50000"/>
                    </a:schemeClr>
                  </a:outerShdw>
                </a:effectLst>
              </a:rPr>
              <a:t>and practical skills, knowledge, motivation, values and ethics, </a:t>
            </a:r>
            <a:r>
              <a:rPr lang="en-US" sz="2600"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attitudes, emotions</a:t>
            </a:r>
            <a:r>
              <a:rPr lang="en-US" sz="2600" b="1" dirty="0">
                <a:ln w="9525">
                  <a:solidFill>
                    <a:schemeClr val="bg1"/>
                  </a:solidFill>
                  <a:prstDash val="solid"/>
                </a:ln>
                <a:solidFill>
                  <a:schemeClr val="tx1"/>
                </a:solidFill>
                <a:effectLst>
                  <a:outerShdw blurRad="12700" dist="38100" dir="2700000" algn="tl" rotWithShape="0">
                    <a:schemeClr val="bg1">
                      <a:lumMod val="50000"/>
                    </a:schemeClr>
                  </a:outerShdw>
                </a:effectLst>
              </a:rPr>
              <a:t>, and other social and behavior components that together can be mobilized </a:t>
            </a:r>
            <a:r>
              <a:rPr lang="en-US" sz="2600"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for effective </a:t>
            </a:r>
            <a:r>
              <a:rPr lang="en-US" sz="2600" b="1" dirty="0">
                <a:ln w="9525">
                  <a:solidFill>
                    <a:schemeClr val="bg1"/>
                  </a:solidFill>
                  <a:prstDash val="solid"/>
                </a:ln>
                <a:solidFill>
                  <a:schemeClr val="tx1"/>
                </a:solidFill>
                <a:effectLst>
                  <a:outerShdw blurRad="12700" dist="38100" dir="2700000" algn="tl" rotWithShape="0">
                    <a:schemeClr val="bg1">
                      <a:lumMod val="50000"/>
                    </a:schemeClr>
                  </a:outerShdw>
                </a:effectLst>
              </a:rPr>
              <a:t>action in a particular context</a:t>
            </a:r>
            <a:r>
              <a:rPr lang="ru-RU" sz="2600"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a:t>
            </a:r>
            <a:endParaRPr lang="en-US" sz="2600"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grpSp>
        <p:nvGrpSpPr>
          <p:cNvPr id="4" name="Группа 37"/>
          <p:cNvGrpSpPr>
            <a:grpSpLocks/>
          </p:cNvGrpSpPr>
          <p:nvPr/>
        </p:nvGrpSpPr>
        <p:grpSpPr bwMode="auto">
          <a:xfrm>
            <a:off x="141288" y="44450"/>
            <a:ext cx="2270125" cy="1482725"/>
            <a:chOff x="-468560" y="44624"/>
            <a:chExt cx="2269811" cy="1481855"/>
          </a:xfrm>
        </p:grpSpPr>
        <p:sp>
          <p:nvSpPr>
            <p:cNvPr id="5" name="Овал 4"/>
            <p:cNvSpPr/>
            <p:nvPr/>
          </p:nvSpPr>
          <p:spPr>
            <a:xfrm>
              <a:off x="-181263" y="116020"/>
              <a:ext cx="1676168" cy="1410459"/>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pic>
          <p:nvPicPr>
            <p:cNvPr id="6" name="Picture 30" descr="K:\NGUlogo1.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8560" y="44624"/>
              <a:ext cx="2269811" cy="1409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TextBox 31"/>
          <p:cNvSpPr txBox="1">
            <a:spLocks noChangeArrowheads="1"/>
          </p:cNvSpPr>
          <p:nvPr/>
        </p:nvSpPr>
        <p:spPr bwMode="auto">
          <a:xfrm>
            <a:off x="2125117" y="332656"/>
            <a:ext cx="669627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449263" indent="-449263" eaLnBrk="1" hangingPunct="1">
              <a:defRPr/>
            </a:pPr>
            <a:r>
              <a:rPr lang="en-US" sz="3600" dirty="0">
                <a:solidFill>
                  <a:schemeClr val="tx2">
                    <a:lumMod val="75000"/>
                  </a:schemeClr>
                </a:solidFill>
              </a:rPr>
              <a:t>Necessity </a:t>
            </a:r>
            <a:r>
              <a:rPr lang="en-US" sz="3600" dirty="0" smtClean="0">
                <a:solidFill>
                  <a:schemeClr val="tx2">
                    <a:lumMod val="75000"/>
                  </a:schemeClr>
                </a:solidFill>
              </a:rPr>
              <a:t>in LOs system theory</a:t>
            </a:r>
            <a:endParaRPr lang="uk-UA" sz="3600" dirty="0">
              <a:solidFill>
                <a:schemeClr val="tx2">
                  <a:lumMod val="75000"/>
                </a:schemeClr>
              </a:solidFill>
            </a:endParaRPr>
          </a:p>
        </p:txBody>
      </p:sp>
    </p:spTree>
    <p:extLst>
      <p:ext uri="{BB962C8B-B14F-4D97-AF65-F5344CB8AC3E}">
        <p14:creationId xmlns:p14="http://schemas.microsoft.com/office/powerpoint/2010/main" val="391501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31"/>
          <p:cNvSpPr txBox="1">
            <a:spLocks noChangeArrowheads="1"/>
          </p:cNvSpPr>
          <p:nvPr/>
        </p:nvSpPr>
        <p:spPr bwMode="auto">
          <a:xfrm>
            <a:off x="1908174" y="44450"/>
            <a:ext cx="669627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449263" indent="-449263" eaLnBrk="1" hangingPunct="1">
              <a:defRPr/>
            </a:pPr>
            <a:r>
              <a:rPr lang="en-US" sz="3600" dirty="0" err="1" smtClean="0">
                <a:solidFill>
                  <a:schemeClr val="tx2">
                    <a:lumMod val="75000"/>
                  </a:schemeClr>
                </a:solidFill>
              </a:rPr>
              <a:t>Dnipropetrovsk</a:t>
            </a:r>
            <a:endParaRPr lang="uk-UA" sz="3600" dirty="0">
              <a:solidFill>
                <a:schemeClr val="tx2">
                  <a:lumMod val="75000"/>
                </a:schemeClr>
              </a:solidFill>
            </a:endParaRPr>
          </a:p>
        </p:txBody>
      </p:sp>
      <p:grpSp>
        <p:nvGrpSpPr>
          <p:cNvPr id="14" name="Группа 37"/>
          <p:cNvGrpSpPr>
            <a:grpSpLocks/>
          </p:cNvGrpSpPr>
          <p:nvPr/>
        </p:nvGrpSpPr>
        <p:grpSpPr bwMode="auto">
          <a:xfrm>
            <a:off x="141288" y="44450"/>
            <a:ext cx="2270125" cy="1482725"/>
            <a:chOff x="-468560" y="44624"/>
            <a:chExt cx="2269811" cy="1481855"/>
          </a:xfrm>
        </p:grpSpPr>
        <p:sp>
          <p:nvSpPr>
            <p:cNvPr id="15" name="Овал 14"/>
            <p:cNvSpPr/>
            <p:nvPr/>
          </p:nvSpPr>
          <p:spPr>
            <a:xfrm>
              <a:off x="-181263" y="116020"/>
              <a:ext cx="1676168" cy="1410459"/>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pic>
          <p:nvPicPr>
            <p:cNvPr id="16" name="Picture 30" descr="K:\NGUlogo1.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8560" y="44624"/>
              <a:ext cx="2269811" cy="1409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050" name="Picture 2" descr="C:\Users\Aceer\Desktop\Presentation\Dnipropetrovsk photos\800px-Department_of_National_bank_of_Ukraine_in_Dnipropetrovs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07" y="1527175"/>
            <a:ext cx="4580835" cy="321195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1" name="Picture 3" descr="C:\Users\Aceer\Desktop\Presentation\Dnipropetrovsk photos\5248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655" y="4363434"/>
            <a:ext cx="5040873" cy="263858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1" name="Rectangle 3"/>
          <p:cNvSpPr txBox="1">
            <a:spLocks noChangeArrowheads="1"/>
          </p:cNvSpPr>
          <p:nvPr/>
        </p:nvSpPr>
        <p:spPr bwMode="auto">
          <a:xfrm>
            <a:off x="4992223" y="2528900"/>
            <a:ext cx="3540217" cy="684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444500" eaLnBrk="0" hangingPunct="0">
              <a:tabLst>
                <a:tab pos="533400" algn="l"/>
              </a:tabLst>
              <a:defRPr>
                <a:solidFill>
                  <a:schemeClr val="tx1"/>
                </a:solidFill>
                <a:latin typeface="Arial" charset="0"/>
                <a:cs typeface="Arial" charset="0"/>
              </a:defRPr>
            </a:lvl1pPr>
            <a:lvl2pPr marL="742950" indent="-285750" eaLnBrk="0" hangingPunct="0">
              <a:tabLst>
                <a:tab pos="533400" algn="l"/>
              </a:tabLst>
              <a:defRPr>
                <a:solidFill>
                  <a:schemeClr val="tx1"/>
                </a:solidFill>
                <a:latin typeface="Arial" charset="0"/>
                <a:cs typeface="Arial" charset="0"/>
              </a:defRPr>
            </a:lvl2pPr>
            <a:lvl3pPr marL="1143000" indent="-228600" eaLnBrk="0" hangingPunct="0">
              <a:tabLst>
                <a:tab pos="533400" algn="l"/>
              </a:tabLst>
              <a:defRPr>
                <a:solidFill>
                  <a:schemeClr val="tx1"/>
                </a:solidFill>
                <a:latin typeface="Arial" charset="0"/>
                <a:cs typeface="Arial" charset="0"/>
              </a:defRPr>
            </a:lvl3pPr>
            <a:lvl4pPr marL="1600200" indent="-228600" eaLnBrk="0" hangingPunct="0">
              <a:tabLst>
                <a:tab pos="533400" algn="l"/>
              </a:tabLst>
              <a:defRPr>
                <a:solidFill>
                  <a:schemeClr val="tx1"/>
                </a:solidFill>
                <a:latin typeface="Arial" charset="0"/>
                <a:cs typeface="Arial" charset="0"/>
              </a:defRPr>
            </a:lvl4pPr>
            <a:lvl5pPr marL="2057400" indent="-228600" eaLnBrk="0" hangingPunct="0">
              <a:tabLst>
                <a:tab pos="533400"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533400"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533400"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533400"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533400" algn="l"/>
              </a:tabLst>
              <a:defRPr>
                <a:solidFill>
                  <a:schemeClr val="tx1"/>
                </a:solidFill>
                <a:latin typeface="Arial" charset="0"/>
                <a:cs typeface="Arial" charset="0"/>
              </a:defRPr>
            </a:lvl9pPr>
          </a:lstStyle>
          <a:p>
            <a:pPr indent="0" eaLnBrk="1" hangingPunct="1">
              <a:lnSpc>
                <a:spcPct val="80000"/>
              </a:lnSpc>
              <a:spcBef>
                <a:spcPct val="20000"/>
              </a:spcBef>
              <a:spcAft>
                <a:spcPts val="900"/>
              </a:spcAft>
              <a:buClr>
                <a:srgbClr val="C3260C"/>
              </a:buClr>
              <a:buSzPct val="80000"/>
              <a:tabLst>
                <a:tab pos="533400" algn="l"/>
                <a:tab pos="6183313" algn="l"/>
                <a:tab pos="6459538" algn="l"/>
              </a:tabLst>
            </a:pPr>
            <a:r>
              <a:rPr lang="en-US" sz="3200" b="1" dirty="0" smtClean="0">
                <a:solidFill>
                  <a:schemeClr val="bg2">
                    <a:lumMod val="25000"/>
                  </a:schemeClr>
                </a:solidFill>
                <a:effectLst>
                  <a:outerShdw blurRad="38100" dist="38100" dir="2700000" algn="tl">
                    <a:srgbClr val="000000">
                      <a:alpha val="43137"/>
                    </a:srgbClr>
                  </a:outerShdw>
                </a:effectLst>
                <a:latin typeface="Sylfaen" pitchFamily="18" charset="0"/>
              </a:rPr>
              <a:t>Was based in 1787</a:t>
            </a:r>
            <a:endParaRPr lang="en-US" sz="3200" b="1" dirty="0" smtClean="0">
              <a:solidFill>
                <a:schemeClr val="bg2">
                  <a:lumMod val="25000"/>
                </a:schemeClr>
              </a:solidFill>
              <a:effectLst>
                <a:outerShdw blurRad="38100" dist="38100" dir="2700000" algn="tl">
                  <a:srgbClr val="000000">
                    <a:alpha val="43137"/>
                  </a:srgbClr>
                </a:outerShdw>
              </a:effectLst>
              <a:latin typeface="Baskerville Old Face" pitchFamily="18" charset="0"/>
            </a:endParaRPr>
          </a:p>
        </p:txBody>
      </p:sp>
      <p:sp>
        <p:nvSpPr>
          <p:cNvPr id="12" name="Rectangle 3"/>
          <p:cNvSpPr txBox="1">
            <a:spLocks noChangeArrowheads="1"/>
          </p:cNvSpPr>
          <p:nvPr/>
        </p:nvSpPr>
        <p:spPr bwMode="auto">
          <a:xfrm>
            <a:off x="141288" y="5445224"/>
            <a:ext cx="4142367" cy="684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444500" eaLnBrk="0" hangingPunct="0">
              <a:tabLst>
                <a:tab pos="533400" algn="l"/>
              </a:tabLst>
              <a:defRPr>
                <a:solidFill>
                  <a:schemeClr val="tx1"/>
                </a:solidFill>
                <a:latin typeface="Arial" charset="0"/>
                <a:cs typeface="Arial" charset="0"/>
              </a:defRPr>
            </a:lvl1pPr>
            <a:lvl2pPr marL="742950" indent="-285750" eaLnBrk="0" hangingPunct="0">
              <a:tabLst>
                <a:tab pos="533400" algn="l"/>
              </a:tabLst>
              <a:defRPr>
                <a:solidFill>
                  <a:schemeClr val="tx1"/>
                </a:solidFill>
                <a:latin typeface="Arial" charset="0"/>
                <a:cs typeface="Arial" charset="0"/>
              </a:defRPr>
            </a:lvl2pPr>
            <a:lvl3pPr marL="1143000" indent="-228600" eaLnBrk="0" hangingPunct="0">
              <a:tabLst>
                <a:tab pos="533400" algn="l"/>
              </a:tabLst>
              <a:defRPr>
                <a:solidFill>
                  <a:schemeClr val="tx1"/>
                </a:solidFill>
                <a:latin typeface="Arial" charset="0"/>
                <a:cs typeface="Arial" charset="0"/>
              </a:defRPr>
            </a:lvl3pPr>
            <a:lvl4pPr marL="1600200" indent="-228600" eaLnBrk="0" hangingPunct="0">
              <a:tabLst>
                <a:tab pos="533400" algn="l"/>
              </a:tabLst>
              <a:defRPr>
                <a:solidFill>
                  <a:schemeClr val="tx1"/>
                </a:solidFill>
                <a:latin typeface="Arial" charset="0"/>
                <a:cs typeface="Arial" charset="0"/>
              </a:defRPr>
            </a:lvl4pPr>
            <a:lvl5pPr marL="2057400" indent="-228600" eaLnBrk="0" hangingPunct="0">
              <a:tabLst>
                <a:tab pos="533400"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533400"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533400"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533400"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533400" algn="l"/>
              </a:tabLst>
              <a:defRPr>
                <a:solidFill>
                  <a:schemeClr val="tx1"/>
                </a:solidFill>
                <a:latin typeface="Arial" charset="0"/>
                <a:cs typeface="Arial" charset="0"/>
              </a:defRPr>
            </a:lvl9pPr>
          </a:lstStyle>
          <a:p>
            <a:pPr indent="0" algn="ctr" eaLnBrk="1" hangingPunct="1">
              <a:lnSpc>
                <a:spcPct val="80000"/>
              </a:lnSpc>
              <a:spcBef>
                <a:spcPct val="20000"/>
              </a:spcBef>
              <a:spcAft>
                <a:spcPts val="900"/>
              </a:spcAft>
              <a:buClr>
                <a:srgbClr val="C3260C"/>
              </a:buClr>
              <a:buSzPct val="80000"/>
              <a:tabLst>
                <a:tab pos="533400" algn="l"/>
                <a:tab pos="6183313" algn="l"/>
                <a:tab pos="6459538" algn="l"/>
              </a:tabLst>
            </a:pPr>
            <a:r>
              <a:rPr lang="en-US" sz="3200" b="1" dirty="0" smtClean="0">
                <a:solidFill>
                  <a:schemeClr val="bg2">
                    <a:lumMod val="25000"/>
                  </a:schemeClr>
                </a:solidFill>
                <a:effectLst>
                  <a:outerShdw blurRad="38100" dist="38100" dir="2700000" algn="tl">
                    <a:srgbClr val="000000">
                      <a:alpha val="43137"/>
                    </a:srgbClr>
                  </a:outerShdw>
                </a:effectLst>
                <a:latin typeface="Sylfaen" pitchFamily="18" charset="0"/>
              </a:rPr>
              <a:t>Population </a:t>
            </a:r>
            <a:r>
              <a:rPr lang="en-US" sz="3200" b="1" dirty="0">
                <a:solidFill>
                  <a:schemeClr val="bg2">
                    <a:lumMod val="25000"/>
                  </a:schemeClr>
                </a:solidFill>
                <a:effectLst>
                  <a:outerShdw blurRad="38100" dist="38100" dir="2700000" algn="tl">
                    <a:srgbClr val="000000">
                      <a:alpha val="43137"/>
                    </a:srgbClr>
                  </a:outerShdw>
                </a:effectLst>
                <a:latin typeface="Sylfaen" pitchFamily="18" charset="0"/>
              </a:rPr>
              <a:t>is </a:t>
            </a:r>
            <a:r>
              <a:rPr lang="en-US" sz="3200" b="1" dirty="0" smtClean="0">
                <a:solidFill>
                  <a:schemeClr val="bg2">
                    <a:lumMod val="25000"/>
                  </a:schemeClr>
                </a:solidFill>
                <a:effectLst>
                  <a:outerShdw blurRad="38100" dist="38100" dir="2700000" algn="tl">
                    <a:srgbClr val="000000">
                      <a:alpha val="43137"/>
                    </a:srgbClr>
                  </a:outerShdw>
                </a:effectLst>
                <a:latin typeface="Sylfaen" pitchFamily="18" charset="0"/>
              </a:rPr>
              <a:t>around 1 million of people</a:t>
            </a:r>
            <a:endParaRPr lang="en-US" sz="3200" b="1" dirty="0" smtClean="0">
              <a:solidFill>
                <a:schemeClr val="bg2">
                  <a:lumMod val="25000"/>
                </a:schemeClr>
              </a:solidFill>
              <a:effectLst>
                <a:outerShdw blurRad="38100" dist="38100" dir="2700000" algn="tl">
                  <a:srgbClr val="000000">
                    <a:alpha val="43137"/>
                  </a:srgbClr>
                </a:outerShdw>
              </a:effectLst>
              <a:latin typeface="Baskerville Old Face" pitchFamily="18" charset="0"/>
            </a:endParaRPr>
          </a:p>
        </p:txBody>
      </p:sp>
      <p:pic>
        <p:nvPicPr>
          <p:cNvPr id="2052" name="Picture 4" descr="C:\Users\Aceer\Desktop\Presentation\Dnipropetrovsk photos\56451.jpg"/>
          <p:cNvPicPr>
            <a:picLocks noChangeAspect="1" noChangeArrowheads="1"/>
          </p:cNvPicPr>
          <p:nvPr/>
        </p:nvPicPr>
        <p:blipFill rotWithShape="1">
          <a:blip r:embed="rId5">
            <a:extLst>
              <a:ext uri="{28A0092B-C50C-407E-A947-70E740481C1C}">
                <a14:useLocalDpi xmlns:a14="http://schemas.microsoft.com/office/drawing/2010/main" val="0"/>
              </a:ext>
            </a:extLst>
          </a:blip>
          <a:srcRect t="8538" b="5189"/>
          <a:stretch/>
        </p:blipFill>
        <p:spPr bwMode="auto">
          <a:xfrm>
            <a:off x="4572000" y="1593642"/>
            <a:ext cx="4382910" cy="276979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3" name="Picture 5" descr="C:\Users\Aceer\Desktop\Presentation\Dnipropetrovsk photos\50728.jpg"/>
          <p:cNvPicPr>
            <a:picLocks noChangeAspect="1" noChangeArrowheads="1"/>
          </p:cNvPicPr>
          <p:nvPr/>
        </p:nvPicPr>
        <p:blipFill rotWithShape="1">
          <a:blip r:embed="rId6">
            <a:extLst>
              <a:ext uri="{28A0092B-C50C-407E-A947-70E740481C1C}">
                <a14:useLocalDpi xmlns:a14="http://schemas.microsoft.com/office/drawing/2010/main" val="0"/>
              </a:ext>
            </a:extLst>
          </a:blip>
          <a:srcRect t="8642" b="10805"/>
          <a:stretch/>
        </p:blipFill>
        <p:spPr bwMode="auto">
          <a:xfrm>
            <a:off x="-180527" y="4656035"/>
            <a:ext cx="4694455" cy="236345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1933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down)">
                                      <p:cBhvr>
                                        <p:cTn id="7" dur="500"/>
                                        <p:tgtEl>
                                          <p:spTgt spid="205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wipe(left)">
                                      <p:cBhvr>
                                        <p:cTn id="11" dur="500"/>
                                        <p:tgtEl>
                                          <p:spTgt spid="1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2051"/>
                                        </p:tgtEl>
                                        <p:attrNameLst>
                                          <p:attrName>style.visibility</p:attrName>
                                        </p:attrNameLst>
                                      </p:cBhvr>
                                      <p:to>
                                        <p:strVal val="visible"/>
                                      </p:to>
                                    </p:set>
                                    <p:animEffect transition="in" filter="wipe(down)">
                                      <p:cBhvr>
                                        <p:cTn id="16" dur="500"/>
                                        <p:tgtEl>
                                          <p:spTgt spid="2051"/>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12">
                                            <p:txEl>
                                              <p:pRg st="0" end="0"/>
                                            </p:txEl>
                                          </p:spTgt>
                                        </p:tgtEl>
                                        <p:attrNameLst>
                                          <p:attrName>style.visibility</p:attrName>
                                        </p:attrNameLst>
                                      </p:cBhvr>
                                      <p:to>
                                        <p:strVal val="visible"/>
                                      </p:to>
                                    </p:set>
                                    <p:animEffect transition="in" filter="wipe(right)">
                                      <p:cBhvr>
                                        <p:cTn id="20" dur="500"/>
                                        <p:tgtEl>
                                          <p:spTgt spid="12">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2053"/>
                                        </p:tgtEl>
                                        <p:attrNameLst>
                                          <p:attrName>style.visibility</p:attrName>
                                        </p:attrNameLst>
                                      </p:cBhvr>
                                      <p:to>
                                        <p:strVal val="visible"/>
                                      </p:to>
                                    </p:set>
                                    <p:animEffect transition="in" filter="wipe(down)">
                                      <p:cBhvr>
                                        <p:cTn id="25" dur="500"/>
                                        <p:tgtEl>
                                          <p:spTgt spid="2053"/>
                                        </p:tgtEl>
                                      </p:cBhvr>
                                    </p:animEffect>
                                  </p:childTnLst>
                                </p:cTn>
                              </p:par>
                              <p:par>
                                <p:cTn id="26" presetID="22" presetClass="entr" presetSubtype="4" fill="hold" nodeType="withEffect">
                                  <p:stCondLst>
                                    <p:cond delay="0"/>
                                  </p:stCondLst>
                                  <p:childTnLst>
                                    <p:set>
                                      <p:cBhvr>
                                        <p:cTn id="27" dur="1" fill="hold">
                                          <p:stCondLst>
                                            <p:cond delay="0"/>
                                          </p:stCondLst>
                                        </p:cTn>
                                        <p:tgtEl>
                                          <p:spTgt spid="2052"/>
                                        </p:tgtEl>
                                        <p:attrNameLst>
                                          <p:attrName>style.visibility</p:attrName>
                                        </p:attrNameLst>
                                      </p:cBhvr>
                                      <p:to>
                                        <p:strVal val="visible"/>
                                      </p:to>
                                    </p:set>
                                    <p:animEffect transition="in" filter="wipe(down)">
                                      <p:cBhvr>
                                        <p:cTn id="28"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allAtOnce"/>
      <p:bldP spid="12" grpId="0" build="allAtOnce"/>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type="body" idx="4294967295"/>
          </p:nvPr>
        </p:nvSpPr>
        <p:spPr>
          <a:xfrm>
            <a:off x="323850" y="1988840"/>
            <a:ext cx="8353425" cy="4320480"/>
          </a:xfrm>
          <a:prstGeom prst="rect">
            <a:avLst/>
          </a:prstGeom>
        </p:spPr>
        <p:txBody>
          <a:bodyPr>
            <a:normAutofit fontScale="92500" lnSpcReduction="10000"/>
          </a:bodyPr>
          <a:lstStyle/>
          <a:p>
            <a:pPr algn="just">
              <a:lnSpc>
                <a:spcPct val="90000"/>
              </a:lnSpc>
              <a:buFont typeface="Wingdings" pitchFamily="2" charset="2"/>
              <a:buNone/>
            </a:pPr>
            <a:r>
              <a:rPr lang="en-US" sz="2800" b="1" dirty="0">
                <a:ln w="9525">
                  <a:solidFill>
                    <a:schemeClr val="bg1"/>
                  </a:solidFill>
                  <a:prstDash val="solid"/>
                </a:ln>
                <a:solidFill>
                  <a:schemeClr val="tx1"/>
                </a:solidFill>
                <a:effectLst>
                  <a:outerShdw blurRad="12700" dist="38100" dir="2700000" algn="tl" rotWithShape="0">
                    <a:schemeClr val="bg1">
                      <a:lumMod val="50000"/>
                    </a:schemeClr>
                  </a:outerShdw>
                </a:effectLst>
              </a:rPr>
              <a:t>"Programmers by disposition are enamored of technology. This is a strength when it comes to abandoning old, inefficient ways and adopting new, more efficient ways. But it's a weakness when new software tools arrive faster than we can learn to use them effectively and we spend too much time at the wrong end of their learning curves. The benefits of a truly effective new technology are foregone when, in the rush to try out the next shiny whiz-bang tool, we abandon the </a:t>
            </a:r>
            <a:r>
              <a:rPr lang="en-US" sz="2800"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current one.“</a:t>
            </a:r>
          </a:p>
          <a:p>
            <a:pPr algn="just">
              <a:lnSpc>
                <a:spcPct val="90000"/>
              </a:lnSpc>
              <a:buFont typeface="Wingdings" pitchFamily="2" charset="2"/>
              <a:buNone/>
            </a:pPr>
            <a:endParaRPr lang="en-US" sz="2000" dirty="0" smtClean="0">
              <a:solidFill>
                <a:schemeClr val="bg2">
                  <a:lumMod val="10000"/>
                </a:schemeClr>
              </a:solidFill>
              <a:effectLst>
                <a:outerShdw blurRad="38100" dist="38100" dir="2700000" algn="tl">
                  <a:srgbClr val="000000">
                    <a:alpha val="43137"/>
                  </a:srgbClr>
                </a:outerShdw>
              </a:effectLst>
            </a:endParaRPr>
          </a:p>
          <a:p>
            <a:pPr algn="r">
              <a:lnSpc>
                <a:spcPct val="90000"/>
              </a:lnSpc>
              <a:buFont typeface="Wingdings" pitchFamily="2" charset="2"/>
              <a:buNone/>
            </a:pPr>
            <a:r>
              <a:rPr lang="en-US" dirty="0" smtClean="0">
                <a:solidFill>
                  <a:schemeClr val="bg2">
                    <a:lumMod val="10000"/>
                  </a:schemeClr>
                </a:solidFill>
              </a:rPr>
              <a:t>Scott </a:t>
            </a:r>
            <a:r>
              <a:rPr lang="en-US" dirty="0">
                <a:solidFill>
                  <a:schemeClr val="bg2">
                    <a:lumMod val="10000"/>
                  </a:schemeClr>
                </a:solidFill>
              </a:rPr>
              <a:t>Guthrie - From an interview published in Dr. Dobb's </a:t>
            </a:r>
            <a:r>
              <a:rPr lang="en-US" dirty="0" smtClean="0">
                <a:solidFill>
                  <a:schemeClr val="bg2">
                    <a:lumMod val="10000"/>
                  </a:schemeClr>
                </a:solidFill>
              </a:rPr>
              <a:t>Journal</a:t>
            </a:r>
            <a:endParaRPr lang="ru-RU" dirty="0">
              <a:solidFill>
                <a:schemeClr val="bg2">
                  <a:lumMod val="10000"/>
                </a:schemeClr>
              </a:solidFill>
            </a:endParaRPr>
          </a:p>
        </p:txBody>
      </p:sp>
      <p:grpSp>
        <p:nvGrpSpPr>
          <p:cNvPr id="5" name="Группа 37"/>
          <p:cNvGrpSpPr>
            <a:grpSpLocks/>
          </p:cNvGrpSpPr>
          <p:nvPr/>
        </p:nvGrpSpPr>
        <p:grpSpPr bwMode="auto">
          <a:xfrm>
            <a:off x="141288" y="44450"/>
            <a:ext cx="2270125" cy="1482725"/>
            <a:chOff x="-468560" y="44624"/>
            <a:chExt cx="2269811" cy="1481855"/>
          </a:xfrm>
        </p:grpSpPr>
        <p:sp>
          <p:nvSpPr>
            <p:cNvPr id="6" name="Овал 5"/>
            <p:cNvSpPr/>
            <p:nvPr/>
          </p:nvSpPr>
          <p:spPr>
            <a:xfrm>
              <a:off x="-181263" y="116020"/>
              <a:ext cx="1676168" cy="1410459"/>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pic>
          <p:nvPicPr>
            <p:cNvPr id="7" name="Picture 30" descr="K:\NGUlogo1.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8560" y="44624"/>
              <a:ext cx="2269811" cy="1409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TextBox 31"/>
          <p:cNvSpPr txBox="1">
            <a:spLocks noChangeArrowheads="1"/>
          </p:cNvSpPr>
          <p:nvPr/>
        </p:nvSpPr>
        <p:spPr bwMode="auto">
          <a:xfrm>
            <a:off x="1908174" y="44450"/>
            <a:ext cx="669627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449263" indent="-449263" eaLnBrk="1" hangingPunct="1">
              <a:defRPr/>
            </a:pPr>
            <a:r>
              <a:rPr lang="en-US" sz="3600" dirty="0">
                <a:solidFill>
                  <a:schemeClr val="tx2">
                    <a:lumMod val="75000"/>
                  </a:schemeClr>
                </a:solidFill>
              </a:rPr>
              <a:t>Necessity of the quick respond on new technologies arise</a:t>
            </a:r>
            <a:endParaRPr lang="uk-UA" sz="3600" dirty="0">
              <a:solidFill>
                <a:schemeClr val="tx2">
                  <a:lumMod val="75000"/>
                </a:schemeClr>
              </a:solidFill>
            </a:endParaRPr>
          </a:p>
        </p:txBody>
      </p:sp>
    </p:spTree>
    <p:extLst>
      <p:ext uri="{BB962C8B-B14F-4D97-AF65-F5344CB8AC3E}">
        <p14:creationId xmlns:p14="http://schemas.microsoft.com/office/powerpoint/2010/main" val="1781467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body" idx="4294967295"/>
          </p:nvPr>
        </p:nvSpPr>
        <p:spPr>
          <a:xfrm>
            <a:off x="2695178" y="1455125"/>
            <a:ext cx="4536504" cy="5496589"/>
          </a:xfrm>
          <a:prstGeom prst="rect">
            <a:avLst/>
          </a:prstGeom>
        </p:spPr>
        <p:txBody>
          <a:bodyPr>
            <a:normAutofit lnSpcReduction="10000"/>
          </a:bodyPr>
          <a:lstStyle/>
          <a:p>
            <a:pPr marL="45720" indent="0">
              <a:lnSpc>
                <a:spcPct val="80000"/>
              </a:lnSpc>
              <a:buNone/>
              <a:tabLst>
                <a:tab pos="1882775" algn="l"/>
              </a:tabLst>
            </a:pPr>
            <a:r>
              <a:rPr lang="en-US" sz="2800" dirty="0" smtClean="0">
                <a:solidFill>
                  <a:schemeClr val="bg2">
                    <a:lumMod val="25000"/>
                  </a:schemeClr>
                </a:solidFill>
              </a:rPr>
              <a:t>2015	Java</a:t>
            </a:r>
          </a:p>
          <a:p>
            <a:pPr marL="45720" indent="0">
              <a:lnSpc>
                <a:spcPct val="80000"/>
              </a:lnSpc>
              <a:buNone/>
              <a:tabLst>
                <a:tab pos="1882775" algn="l"/>
              </a:tabLst>
            </a:pPr>
            <a:r>
              <a:rPr lang="en-US" sz="2800" dirty="0" smtClean="0">
                <a:solidFill>
                  <a:schemeClr val="bg2">
                    <a:lumMod val="25000"/>
                  </a:schemeClr>
                </a:solidFill>
              </a:rPr>
              <a:t>2014	JavaScript</a:t>
            </a:r>
          </a:p>
          <a:p>
            <a:pPr marL="45720" indent="0">
              <a:lnSpc>
                <a:spcPct val="80000"/>
              </a:lnSpc>
              <a:buNone/>
              <a:tabLst>
                <a:tab pos="1882775" algn="l"/>
              </a:tabLst>
            </a:pPr>
            <a:r>
              <a:rPr lang="en-US" sz="2800" dirty="0" smtClean="0">
                <a:solidFill>
                  <a:schemeClr val="bg2">
                    <a:lumMod val="25000"/>
                  </a:schemeClr>
                </a:solidFill>
              </a:rPr>
              <a:t>2013	Transact-SQL</a:t>
            </a:r>
          </a:p>
          <a:p>
            <a:pPr marL="45720" indent="0">
              <a:lnSpc>
                <a:spcPct val="80000"/>
              </a:lnSpc>
              <a:buNone/>
              <a:tabLst>
                <a:tab pos="1882775" algn="l"/>
              </a:tabLst>
            </a:pPr>
            <a:r>
              <a:rPr lang="ru-RU" sz="2800" dirty="0" smtClean="0">
                <a:solidFill>
                  <a:schemeClr val="bg2">
                    <a:lumMod val="25000"/>
                  </a:schemeClr>
                </a:solidFill>
              </a:rPr>
              <a:t>201</a:t>
            </a:r>
            <a:r>
              <a:rPr lang="en-US" sz="2800" dirty="0" smtClean="0">
                <a:solidFill>
                  <a:schemeClr val="bg2">
                    <a:lumMod val="25000"/>
                  </a:schemeClr>
                </a:solidFill>
              </a:rPr>
              <a:t>2</a:t>
            </a:r>
            <a:r>
              <a:rPr lang="en-US" sz="2800" dirty="0">
                <a:solidFill>
                  <a:schemeClr val="bg2">
                    <a:lumMod val="25000"/>
                  </a:schemeClr>
                </a:solidFill>
              </a:rPr>
              <a:t>	</a:t>
            </a:r>
            <a:r>
              <a:rPr lang="ru-RU" sz="2800" dirty="0" err="1">
                <a:solidFill>
                  <a:schemeClr val="bg2">
                    <a:lumMod val="25000"/>
                  </a:schemeClr>
                </a:solidFill>
              </a:rPr>
              <a:t>Objective</a:t>
            </a:r>
            <a:r>
              <a:rPr lang="ru-RU" sz="2800" dirty="0">
                <a:solidFill>
                  <a:schemeClr val="bg2">
                    <a:lumMod val="25000"/>
                  </a:schemeClr>
                </a:solidFill>
              </a:rPr>
              <a:t>-C</a:t>
            </a:r>
            <a:endParaRPr lang="en-US" sz="2800" dirty="0" smtClean="0">
              <a:solidFill>
                <a:schemeClr val="bg2">
                  <a:lumMod val="25000"/>
                </a:schemeClr>
              </a:solidFill>
            </a:endParaRPr>
          </a:p>
          <a:p>
            <a:pPr marL="45720" indent="0">
              <a:lnSpc>
                <a:spcPct val="80000"/>
              </a:lnSpc>
              <a:buNone/>
              <a:tabLst>
                <a:tab pos="1882775" algn="l"/>
              </a:tabLst>
            </a:pPr>
            <a:r>
              <a:rPr lang="ru-RU" sz="2800" dirty="0" smtClean="0">
                <a:solidFill>
                  <a:schemeClr val="bg2">
                    <a:lumMod val="25000"/>
                  </a:schemeClr>
                </a:solidFill>
              </a:rPr>
              <a:t>2011</a:t>
            </a:r>
            <a:r>
              <a:rPr lang="en-US" sz="2800" dirty="0" smtClean="0">
                <a:solidFill>
                  <a:schemeClr val="bg2">
                    <a:lumMod val="25000"/>
                  </a:schemeClr>
                </a:solidFill>
              </a:rPr>
              <a:t>	</a:t>
            </a:r>
            <a:r>
              <a:rPr lang="ru-RU" sz="2800" dirty="0" err="1" smtClean="0">
                <a:solidFill>
                  <a:schemeClr val="bg2">
                    <a:lumMod val="25000"/>
                  </a:schemeClr>
                </a:solidFill>
              </a:rPr>
              <a:t>Objective</a:t>
            </a:r>
            <a:r>
              <a:rPr lang="ru-RU" sz="2800" dirty="0" smtClean="0">
                <a:solidFill>
                  <a:schemeClr val="bg2">
                    <a:lumMod val="25000"/>
                  </a:schemeClr>
                </a:solidFill>
              </a:rPr>
              <a:t>-C</a:t>
            </a:r>
            <a:endParaRPr lang="ru-RU" sz="2800" dirty="0">
              <a:solidFill>
                <a:schemeClr val="bg2">
                  <a:lumMod val="25000"/>
                </a:schemeClr>
              </a:solidFill>
            </a:endParaRPr>
          </a:p>
          <a:p>
            <a:pPr marL="45720" indent="0">
              <a:lnSpc>
                <a:spcPct val="80000"/>
              </a:lnSpc>
              <a:buNone/>
              <a:tabLst>
                <a:tab pos="1882775" algn="l"/>
              </a:tabLst>
            </a:pPr>
            <a:r>
              <a:rPr lang="ru-RU" sz="2800" dirty="0">
                <a:solidFill>
                  <a:schemeClr val="bg2">
                    <a:lumMod val="25000"/>
                  </a:schemeClr>
                </a:solidFill>
              </a:rPr>
              <a:t>2010 </a:t>
            </a:r>
            <a:r>
              <a:rPr lang="en-US" sz="2800" dirty="0" smtClean="0">
                <a:solidFill>
                  <a:schemeClr val="bg2">
                    <a:lumMod val="25000"/>
                  </a:schemeClr>
                </a:solidFill>
              </a:rPr>
              <a:t>	</a:t>
            </a:r>
            <a:r>
              <a:rPr lang="ru-RU" sz="2800" dirty="0" err="1" smtClean="0">
                <a:solidFill>
                  <a:schemeClr val="bg2">
                    <a:lumMod val="25000"/>
                  </a:schemeClr>
                </a:solidFill>
              </a:rPr>
              <a:t>Python</a:t>
            </a:r>
            <a:endParaRPr lang="ru-RU" sz="2800" dirty="0">
              <a:solidFill>
                <a:schemeClr val="bg2">
                  <a:lumMod val="25000"/>
                </a:schemeClr>
              </a:solidFill>
            </a:endParaRPr>
          </a:p>
          <a:p>
            <a:pPr marL="45720" indent="0">
              <a:lnSpc>
                <a:spcPct val="80000"/>
              </a:lnSpc>
              <a:buNone/>
              <a:tabLst>
                <a:tab pos="1882775" algn="l"/>
              </a:tabLst>
            </a:pPr>
            <a:r>
              <a:rPr lang="ru-RU" sz="2800" dirty="0" smtClean="0">
                <a:solidFill>
                  <a:schemeClr val="bg2">
                    <a:lumMod val="25000"/>
                  </a:schemeClr>
                </a:solidFill>
              </a:rPr>
              <a:t>2009</a:t>
            </a:r>
            <a:r>
              <a:rPr lang="en-US" sz="2800" dirty="0" smtClean="0">
                <a:solidFill>
                  <a:schemeClr val="bg2">
                    <a:lumMod val="25000"/>
                  </a:schemeClr>
                </a:solidFill>
              </a:rPr>
              <a:t>	</a:t>
            </a:r>
            <a:r>
              <a:rPr lang="ru-RU" sz="2800" dirty="0" err="1" smtClean="0">
                <a:solidFill>
                  <a:schemeClr val="bg2">
                    <a:lumMod val="25000"/>
                  </a:schemeClr>
                </a:solidFill>
              </a:rPr>
              <a:t>Go</a:t>
            </a:r>
            <a:endParaRPr lang="ru-RU" sz="2800" dirty="0">
              <a:solidFill>
                <a:schemeClr val="bg2">
                  <a:lumMod val="25000"/>
                </a:schemeClr>
              </a:solidFill>
            </a:endParaRPr>
          </a:p>
          <a:p>
            <a:pPr marL="45720" indent="0">
              <a:lnSpc>
                <a:spcPct val="80000"/>
              </a:lnSpc>
              <a:buNone/>
              <a:tabLst>
                <a:tab pos="1882775" algn="l"/>
              </a:tabLst>
            </a:pPr>
            <a:r>
              <a:rPr lang="ru-RU" sz="2800" dirty="0">
                <a:solidFill>
                  <a:schemeClr val="bg2">
                    <a:lumMod val="25000"/>
                  </a:schemeClr>
                </a:solidFill>
              </a:rPr>
              <a:t>2008 </a:t>
            </a:r>
            <a:r>
              <a:rPr lang="en-US" sz="2800" dirty="0" smtClean="0">
                <a:solidFill>
                  <a:schemeClr val="bg2">
                    <a:lumMod val="25000"/>
                  </a:schemeClr>
                </a:solidFill>
              </a:rPr>
              <a:t>	</a:t>
            </a:r>
            <a:r>
              <a:rPr lang="ru-RU" sz="2800" dirty="0" smtClean="0">
                <a:solidFill>
                  <a:schemeClr val="bg2">
                    <a:lumMod val="25000"/>
                  </a:schemeClr>
                </a:solidFill>
              </a:rPr>
              <a:t>C</a:t>
            </a:r>
            <a:endParaRPr lang="ru-RU" sz="2800" dirty="0">
              <a:solidFill>
                <a:schemeClr val="bg2">
                  <a:lumMod val="25000"/>
                </a:schemeClr>
              </a:solidFill>
            </a:endParaRPr>
          </a:p>
          <a:p>
            <a:pPr marL="45720" indent="0">
              <a:lnSpc>
                <a:spcPct val="80000"/>
              </a:lnSpc>
              <a:buNone/>
              <a:tabLst>
                <a:tab pos="1882775" algn="l"/>
              </a:tabLst>
            </a:pPr>
            <a:r>
              <a:rPr lang="ru-RU" sz="2800" dirty="0">
                <a:solidFill>
                  <a:schemeClr val="bg2">
                    <a:lumMod val="25000"/>
                  </a:schemeClr>
                </a:solidFill>
              </a:rPr>
              <a:t>2007 </a:t>
            </a:r>
            <a:r>
              <a:rPr lang="en-US" sz="2800" dirty="0" smtClean="0">
                <a:solidFill>
                  <a:schemeClr val="bg2">
                    <a:lumMod val="25000"/>
                  </a:schemeClr>
                </a:solidFill>
              </a:rPr>
              <a:t>	</a:t>
            </a:r>
            <a:r>
              <a:rPr lang="ru-RU" sz="2800" dirty="0" err="1" smtClean="0">
                <a:solidFill>
                  <a:schemeClr val="bg2">
                    <a:lumMod val="25000"/>
                  </a:schemeClr>
                </a:solidFill>
              </a:rPr>
              <a:t>Python</a:t>
            </a:r>
            <a:endParaRPr lang="ru-RU" sz="2800" dirty="0">
              <a:solidFill>
                <a:schemeClr val="bg2">
                  <a:lumMod val="25000"/>
                </a:schemeClr>
              </a:solidFill>
            </a:endParaRPr>
          </a:p>
          <a:p>
            <a:pPr marL="45720" indent="0">
              <a:lnSpc>
                <a:spcPct val="80000"/>
              </a:lnSpc>
              <a:buNone/>
              <a:tabLst>
                <a:tab pos="1882775" algn="l"/>
              </a:tabLst>
            </a:pPr>
            <a:r>
              <a:rPr lang="ru-RU" sz="2800" dirty="0">
                <a:solidFill>
                  <a:schemeClr val="bg2">
                    <a:lumMod val="25000"/>
                  </a:schemeClr>
                </a:solidFill>
              </a:rPr>
              <a:t>2006 </a:t>
            </a:r>
            <a:r>
              <a:rPr lang="en-US" sz="2800" dirty="0" smtClean="0">
                <a:solidFill>
                  <a:schemeClr val="bg2">
                    <a:lumMod val="25000"/>
                  </a:schemeClr>
                </a:solidFill>
              </a:rPr>
              <a:t>	</a:t>
            </a:r>
            <a:r>
              <a:rPr lang="ru-RU" sz="2800" dirty="0" err="1" smtClean="0">
                <a:solidFill>
                  <a:schemeClr val="bg2">
                    <a:lumMod val="25000"/>
                  </a:schemeClr>
                </a:solidFill>
              </a:rPr>
              <a:t>Ruby</a:t>
            </a:r>
            <a:endParaRPr lang="ru-RU" sz="2800" dirty="0">
              <a:solidFill>
                <a:schemeClr val="bg2">
                  <a:lumMod val="25000"/>
                </a:schemeClr>
              </a:solidFill>
            </a:endParaRPr>
          </a:p>
          <a:p>
            <a:pPr marL="45720" indent="0">
              <a:lnSpc>
                <a:spcPct val="80000"/>
              </a:lnSpc>
              <a:buNone/>
              <a:tabLst>
                <a:tab pos="1882775" algn="l"/>
              </a:tabLst>
            </a:pPr>
            <a:r>
              <a:rPr lang="ru-RU" sz="2800" dirty="0">
                <a:solidFill>
                  <a:schemeClr val="bg2">
                    <a:lumMod val="25000"/>
                  </a:schemeClr>
                </a:solidFill>
              </a:rPr>
              <a:t>2005 </a:t>
            </a:r>
            <a:r>
              <a:rPr lang="en-US" sz="2800" dirty="0" smtClean="0">
                <a:solidFill>
                  <a:schemeClr val="bg2">
                    <a:lumMod val="25000"/>
                  </a:schemeClr>
                </a:solidFill>
              </a:rPr>
              <a:t>	</a:t>
            </a:r>
            <a:r>
              <a:rPr lang="ru-RU" sz="2800" dirty="0" err="1" smtClean="0">
                <a:solidFill>
                  <a:schemeClr val="bg2">
                    <a:lumMod val="25000"/>
                  </a:schemeClr>
                </a:solidFill>
              </a:rPr>
              <a:t>Java</a:t>
            </a:r>
            <a:endParaRPr lang="ru-RU" sz="2800" dirty="0">
              <a:solidFill>
                <a:schemeClr val="bg2">
                  <a:lumMod val="25000"/>
                </a:schemeClr>
              </a:solidFill>
            </a:endParaRPr>
          </a:p>
          <a:p>
            <a:pPr marL="45720" indent="0">
              <a:lnSpc>
                <a:spcPct val="80000"/>
              </a:lnSpc>
              <a:buNone/>
              <a:tabLst>
                <a:tab pos="1882775" algn="l"/>
              </a:tabLst>
            </a:pPr>
            <a:r>
              <a:rPr lang="ru-RU" sz="2800" dirty="0">
                <a:solidFill>
                  <a:schemeClr val="bg2">
                    <a:lumMod val="25000"/>
                  </a:schemeClr>
                </a:solidFill>
              </a:rPr>
              <a:t>2004 </a:t>
            </a:r>
            <a:r>
              <a:rPr lang="en-US" sz="2800" dirty="0" smtClean="0">
                <a:solidFill>
                  <a:schemeClr val="bg2">
                    <a:lumMod val="25000"/>
                  </a:schemeClr>
                </a:solidFill>
              </a:rPr>
              <a:t>	</a:t>
            </a:r>
            <a:r>
              <a:rPr lang="ru-RU" sz="2800" dirty="0" smtClean="0">
                <a:solidFill>
                  <a:schemeClr val="bg2">
                    <a:lumMod val="25000"/>
                  </a:schemeClr>
                </a:solidFill>
              </a:rPr>
              <a:t>PHP</a:t>
            </a:r>
            <a:endParaRPr lang="ru-RU" sz="2800" dirty="0">
              <a:solidFill>
                <a:schemeClr val="bg2">
                  <a:lumMod val="25000"/>
                </a:schemeClr>
              </a:solidFill>
            </a:endParaRPr>
          </a:p>
          <a:p>
            <a:pPr marL="45720" indent="0">
              <a:lnSpc>
                <a:spcPct val="80000"/>
              </a:lnSpc>
              <a:buNone/>
              <a:tabLst>
                <a:tab pos="1882775" algn="l"/>
              </a:tabLst>
            </a:pPr>
            <a:r>
              <a:rPr lang="ru-RU" sz="2800" dirty="0">
                <a:solidFill>
                  <a:schemeClr val="bg2">
                    <a:lumMod val="25000"/>
                  </a:schemeClr>
                </a:solidFill>
              </a:rPr>
              <a:t>2003 </a:t>
            </a:r>
            <a:r>
              <a:rPr lang="en-US" sz="2800" dirty="0" smtClean="0">
                <a:solidFill>
                  <a:schemeClr val="bg2">
                    <a:lumMod val="25000"/>
                  </a:schemeClr>
                </a:solidFill>
              </a:rPr>
              <a:t>	</a:t>
            </a:r>
            <a:r>
              <a:rPr lang="ru-RU" sz="2800" dirty="0" smtClean="0">
                <a:solidFill>
                  <a:schemeClr val="bg2">
                    <a:lumMod val="25000"/>
                  </a:schemeClr>
                </a:solidFill>
              </a:rPr>
              <a:t>C</a:t>
            </a:r>
            <a:r>
              <a:rPr lang="ru-RU" sz="2800" dirty="0">
                <a:solidFill>
                  <a:schemeClr val="bg2">
                    <a:lumMod val="25000"/>
                  </a:schemeClr>
                </a:solidFill>
              </a:rPr>
              <a:t>++</a:t>
            </a:r>
          </a:p>
          <a:p>
            <a:pPr>
              <a:lnSpc>
                <a:spcPct val="80000"/>
              </a:lnSpc>
            </a:pPr>
            <a:endParaRPr lang="ru-RU" sz="2600" dirty="0"/>
          </a:p>
        </p:txBody>
      </p:sp>
      <p:grpSp>
        <p:nvGrpSpPr>
          <p:cNvPr id="6" name="Группа 37"/>
          <p:cNvGrpSpPr>
            <a:grpSpLocks/>
          </p:cNvGrpSpPr>
          <p:nvPr/>
        </p:nvGrpSpPr>
        <p:grpSpPr bwMode="auto">
          <a:xfrm>
            <a:off x="141288" y="44450"/>
            <a:ext cx="2270125" cy="1482725"/>
            <a:chOff x="-468560" y="44624"/>
            <a:chExt cx="2269811" cy="1481855"/>
          </a:xfrm>
        </p:grpSpPr>
        <p:sp>
          <p:nvSpPr>
            <p:cNvPr id="8" name="Овал 7"/>
            <p:cNvSpPr/>
            <p:nvPr/>
          </p:nvSpPr>
          <p:spPr>
            <a:xfrm>
              <a:off x="-181263" y="116020"/>
              <a:ext cx="1676168" cy="1410459"/>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pic>
          <p:nvPicPr>
            <p:cNvPr id="9" name="Picture 30" descr="K:\NGUlogo1.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8560" y="44624"/>
              <a:ext cx="2269811" cy="1409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TextBox 31"/>
          <p:cNvSpPr txBox="1">
            <a:spLocks noChangeArrowheads="1"/>
          </p:cNvSpPr>
          <p:nvPr/>
        </p:nvSpPr>
        <p:spPr bwMode="auto">
          <a:xfrm>
            <a:off x="1908174" y="44450"/>
            <a:ext cx="669627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449263" indent="-449263" eaLnBrk="1" hangingPunct="1">
              <a:defRPr/>
            </a:pPr>
            <a:r>
              <a:rPr lang="en-US" sz="3600" dirty="0">
                <a:solidFill>
                  <a:schemeClr val="tx2">
                    <a:lumMod val="75000"/>
                  </a:schemeClr>
                </a:solidFill>
              </a:rPr>
              <a:t>Programming Language of the year by TIOBE</a:t>
            </a:r>
            <a:endParaRPr lang="uk-UA" sz="3600" dirty="0">
              <a:solidFill>
                <a:schemeClr val="tx2">
                  <a:lumMod val="75000"/>
                </a:schemeClr>
              </a:solidFill>
            </a:endParaRPr>
          </a:p>
        </p:txBody>
      </p:sp>
    </p:spTree>
    <p:extLst>
      <p:ext uri="{BB962C8B-B14F-4D97-AF65-F5344CB8AC3E}">
        <p14:creationId xmlns:p14="http://schemas.microsoft.com/office/powerpoint/2010/main" val="3586349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Таблица 3"/>
          <p:cNvGraphicFramePr>
            <a:graphicFrameLocks noGrp="1"/>
          </p:cNvGraphicFramePr>
          <p:nvPr/>
        </p:nvGraphicFramePr>
        <p:xfrm>
          <a:off x="395288" y="404813"/>
          <a:ext cx="8424863" cy="6056380"/>
        </p:xfrm>
        <a:graphic>
          <a:graphicData uri="http://schemas.openxmlformats.org/drawingml/2006/table">
            <a:tbl>
              <a:tblPr firstRow="1" bandRow="1">
                <a:tableStyleId>{5C22544A-7EE6-4342-B048-85BDC9FD1C3A}</a:tableStyleId>
              </a:tblPr>
              <a:tblGrid>
                <a:gridCol w="2709751">
                  <a:extLst>
                    <a:ext uri="{9D8B030D-6E8A-4147-A177-3AD203B41FA5}">
                      <a16:colId xmlns:a16="http://schemas.microsoft.com/office/drawing/2014/main" val="20000"/>
                    </a:ext>
                  </a:extLst>
                </a:gridCol>
                <a:gridCol w="2857556">
                  <a:extLst>
                    <a:ext uri="{9D8B030D-6E8A-4147-A177-3AD203B41FA5}">
                      <a16:colId xmlns:a16="http://schemas.microsoft.com/office/drawing/2014/main" val="20001"/>
                    </a:ext>
                  </a:extLst>
                </a:gridCol>
                <a:gridCol w="2857556">
                  <a:extLst>
                    <a:ext uri="{9D8B030D-6E8A-4147-A177-3AD203B41FA5}">
                      <a16:colId xmlns:a16="http://schemas.microsoft.com/office/drawing/2014/main" val="20002"/>
                    </a:ext>
                  </a:extLst>
                </a:gridCol>
              </a:tblGrid>
              <a:tr h="1008008">
                <a:tc>
                  <a:txBody>
                    <a:bodyPr/>
                    <a:lstStyle/>
                    <a:p>
                      <a:pPr algn="ctr"/>
                      <a:r>
                        <a:rPr lang="ru-RU" sz="1800" dirty="0" smtClean="0"/>
                        <a:t>Лабораторные</a:t>
                      </a:r>
                      <a:r>
                        <a:rPr lang="ru-RU" sz="1800" baseline="0" dirty="0" smtClean="0"/>
                        <a:t> индивидуальные занятия</a:t>
                      </a:r>
                      <a:endParaRPr lang="en-US" sz="1800" dirty="0"/>
                    </a:p>
                  </a:txBody>
                  <a:tcPr marL="91439" marR="91439" marT="45715" marB="45715"/>
                </a:tc>
                <a:tc>
                  <a:txBody>
                    <a:bodyPr/>
                    <a:lstStyle/>
                    <a:p>
                      <a:pPr algn="ctr"/>
                      <a:r>
                        <a:rPr lang="ru-RU" sz="1800" dirty="0" smtClean="0"/>
                        <a:t>Учебные групповые проекты</a:t>
                      </a:r>
                      <a:endParaRPr lang="en-US" sz="1800" dirty="0"/>
                    </a:p>
                  </a:txBody>
                  <a:tcPr marL="91439" marR="91439" marT="45715" marB="45715"/>
                </a:tc>
                <a:tc>
                  <a:txBody>
                    <a:bodyPr/>
                    <a:lstStyle/>
                    <a:p>
                      <a:pPr algn="ctr"/>
                      <a:r>
                        <a:rPr lang="ru-RU" sz="1800" dirty="0" smtClean="0"/>
                        <a:t>Коммерческие проекты</a:t>
                      </a:r>
                      <a:endParaRPr lang="en-US" sz="1800" dirty="0"/>
                    </a:p>
                  </a:txBody>
                  <a:tcPr marL="91439" marR="91439" marT="45715" marB="45715"/>
                </a:tc>
                <a:extLst>
                  <a:ext uri="{0D108BD9-81ED-4DB2-BD59-A6C34878D82A}">
                    <a16:rowId xmlns:a16="http://schemas.microsoft.com/office/drawing/2014/main" val="10000"/>
                  </a:ext>
                </a:extLst>
              </a:tr>
              <a:tr h="964160">
                <a:tc>
                  <a:txBody>
                    <a:bodyPr/>
                    <a:lstStyle/>
                    <a:p>
                      <a:r>
                        <a:rPr lang="ru-RU" sz="1600" dirty="0" smtClean="0"/>
                        <a:t>Программа</a:t>
                      </a:r>
                      <a:r>
                        <a:rPr lang="ru-RU" sz="1600" baseline="0" dirty="0" smtClean="0"/>
                        <a:t> создается одним человеком</a:t>
                      </a:r>
                      <a:endParaRPr lang="en-US" sz="1600" dirty="0"/>
                    </a:p>
                  </a:txBody>
                  <a:tcPr marL="91439" marR="91439" marT="45715" marB="45715"/>
                </a:tc>
                <a:tc>
                  <a:txBody>
                    <a:bodyPr/>
                    <a:lstStyle/>
                    <a:p>
                      <a:r>
                        <a:rPr lang="ru-RU" sz="1600" dirty="0" smtClean="0"/>
                        <a:t>Проект – создается группой программистов</a:t>
                      </a:r>
                      <a:endParaRPr lang="en-US" sz="1600" dirty="0"/>
                    </a:p>
                  </a:txBody>
                  <a:tcPr marL="91439" marR="91439" marT="45715" marB="45715"/>
                </a:tc>
                <a:tc>
                  <a:txBody>
                    <a:bodyPr/>
                    <a:lstStyle/>
                    <a:p>
                      <a:r>
                        <a:rPr lang="ru-RU" sz="1600" dirty="0" smtClean="0"/>
                        <a:t>Проект создается</a:t>
                      </a:r>
                      <a:r>
                        <a:rPr lang="ru-RU" sz="1600" baseline="0" dirty="0" smtClean="0"/>
                        <a:t> группой программистов</a:t>
                      </a:r>
                      <a:endParaRPr lang="en-US" sz="1600" dirty="0"/>
                    </a:p>
                  </a:txBody>
                  <a:tcPr marL="91439" marR="91439" marT="45715" marB="45715"/>
                </a:tc>
                <a:extLst>
                  <a:ext uri="{0D108BD9-81ED-4DB2-BD59-A6C34878D82A}">
                    <a16:rowId xmlns:a16="http://schemas.microsoft.com/office/drawing/2014/main" val="10001"/>
                  </a:ext>
                </a:extLst>
              </a:tr>
              <a:tr h="2285902">
                <a:tc>
                  <a:txBody>
                    <a:bodyPr/>
                    <a:lstStyle/>
                    <a:p>
                      <a:r>
                        <a:rPr lang="ru-RU" sz="1600" dirty="0" smtClean="0"/>
                        <a:t>Дизайн исходного кода, деление на модули</a:t>
                      </a:r>
                      <a:r>
                        <a:rPr lang="ru-RU" sz="1600" baseline="0" dirty="0" smtClean="0"/>
                        <a:t> произвольны</a:t>
                      </a:r>
                      <a:endParaRPr lang="en-US" sz="1600" dirty="0"/>
                    </a:p>
                  </a:txBody>
                  <a:tcPr marL="91439" marR="91439" marT="45715" marB="45715"/>
                </a:tc>
                <a:tc>
                  <a:txBody>
                    <a:bodyPr/>
                    <a:lstStyle/>
                    <a:p>
                      <a:r>
                        <a:rPr lang="ru-RU" sz="1600" dirty="0" smtClean="0"/>
                        <a:t>Дизайн</a:t>
                      </a:r>
                      <a:r>
                        <a:rPr lang="ru-RU" sz="1600" baseline="0" dirty="0" smtClean="0"/>
                        <a:t> исходного кода и деление на модули регламентируется стандартами программирования, используемыми командой разработчиков</a:t>
                      </a:r>
                      <a:endParaRPr lang="en-US" sz="1600" dirty="0"/>
                    </a:p>
                  </a:txBody>
                  <a:tcPr marL="91439" marR="91439" marT="45715" marB="45715"/>
                </a:tc>
                <a:tc>
                  <a:txBody>
                    <a:bodyPr/>
                    <a:lstStyle/>
                    <a:p>
                      <a:r>
                        <a:rPr lang="ru-RU" sz="1600" dirty="0" smtClean="0"/>
                        <a:t>Дизайн исходного кода и деление на модули регламентируются стандартами программирования, используемыми совместной командой разработчиков и заказчиков проекта</a:t>
                      </a:r>
                      <a:endParaRPr lang="en-US" sz="1600" dirty="0"/>
                    </a:p>
                  </a:txBody>
                  <a:tcPr marL="91439" marR="91439" marT="45715" marB="45715"/>
                </a:tc>
                <a:extLst>
                  <a:ext uri="{0D108BD9-81ED-4DB2-BD59-A6C34878D82A}">
                    <a16:rowId xmlns:a16="http://schemas.microsoft.com/office/drawing/2014/main" val="10002"/>
                  </a:ext>
                </a:extLst>
              </a:tr>
              <a:tr h="1798242">
                <a:tc>
                  <a:txBody>
                    <a:bodyPr/>
                    <a:lstStyle/>
                    <a:p>
                      <a:r>
                        <a:rPr lang="ru-RU" sz="1600" dirty="0" smtClean="0"/>
                        <a:t>Программа создается для одной текущей задачи, на одном компьютере</a:t>
                      </a:r>
                      <a:endParaRPr lang="en-US" sz="1600" dirty="0"/>
                    </a:p>
                  </a:txBody>
                  <a:tcPr marL="91439" marR="91439" marT="45715" marB="45715"/>
                </a:tc>
                <a:tc>
                  <a:txBody>
                    <a:bodyPr/>
                    <a:lstStyle/>
                    <a:p>
                      <a:r>
                        <a:rPr lang="ru-RU" sz="1600" dirty="0" smtClean="0"/>
                        <a:t>Проект создается для одной текущей задачи, запускается на нескольких компьютерах.</a:t>
                      </a:r>
                      <a:endParaRPr lang="en-US" sz="1600" dirty="0"/>
                    </a:p>
                  </a:txBody>
                  <a:tcPr marL="91439" marR="91439" marT="45715" marB="45715"/>
                </a:tc>
                <a:tc>
                  <a:txBody>
                    <a:bodyPr/>
                    <a:lstStyle/>
                    <a:p>
                      <a:r>
                        <a:rPr lang="ru-RU" sz="1600" dirty="0" smtClean="0"/>
                        <a:t>Проект создается</a:t>
                      </a:r>
                      <a:r>
                        <a:rPr lang="ru-RU" sz="1600" baseline="0" dirty="0" smtClean="0"/>
                        <a:t> для клиента, используется на разных компьютерах. Задача, поставленная в начале, может существенно измениться в процессе работы.</a:t>
                      </a:r>
                      <a:endParaRPr lang="en-US" sz="1600" dirty="0"/>
                    </a:p>
                  </a:txBody>
                  <a:tcPr marL="91439" marR="91439" marT="45715" marB="4571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0349654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Таблица 3"/>
          <p:cNvGraphicFramePr>
            <a:graphicFrameLocks noGrp="1"/>
          </p:cNvGraphicFramePr>
          <p:nvPr/>
        </p:nvGraphicFramePr>
        <p:xfrm>
          <a:off x="395288" y="404813"/>
          <a:ext cx="8424863" cy="5568950"/>
        </p:xfrm>
        <a:graphic>
          <a:graphicData uri="http://schemas.openxmlformats.org/drawingml/2006/table">
            <a:tbl>
              <a:tblPr firstRow="1" bandRow="1">
                <a:tableStyleId>{5C22544A-7EE6-4342-B048-85BDC9FD1C3A}</a:tableStyleId>
              </a:tblPr>
              <a:tblGrid>
                <a:gridCol w="2709751">
                  <a:extLst>
                    <a:ext uri="{9D8B030D-6E8A-4147-A177-3AD203B41FA5}">
                      <a16:colId xmlns:a16="http://schemas.microsoft.com/office/drawing/2014/main" val="20000"/>
                    </a:ext>
                  </a:extLst>
                </a:gridCol>
                <a:gridCol w="2857556">
                  <a:extLst>
                    <a:ext uri="{9D8B030D-6E8A-4147-A177-3AD203B41FA5}">
                      <a16:colId xmlns:a16="http://schemas.microsoft.com/office/drawing/2014/main" val="20001"/>
                    </a:ext>
                  </a:extLst>
                </a:gridCol>
                <a:gridCol w="2857556">
                  <a:extLst>
                    <a:ext uri="{9D8B030D-6E8A-4147-A177-3AD203B41FA5}">
                      <a16:colId xmlns:a16="http://schemas.microsoft.com/office/drawing/2014/main" val="20002"/>
                    </a:ext>
                  </a:extLst>
                </a:gridCol>
              </a:tblGrid>
              <a:tr h="1008095">
                <a:tc>
                  <a:txBody>
                    <a:bodyPr/>
                    <a:lstStyle/>
                    <a:p>
                      <a:pPr algn="ctr"/>
                      <a:r>
                        <a:rPr lang="ru-RU" sz="1800" dirty="0" smtClean="0"/>
                        <a:t>Лабораторные</a:t>
                      </a:r>
                      <a:r>
                        <a:rPr lang="ru-RU" sz="1800" baseline="0" dirty="0" smtClean="0"/>
                        <a:t> индивидуальные занятия</a:t>
                      </a:r>
                      <a:endParaRPr lang="en-US" sz="1800" dirty="0"/>
                    </a:p>
                  </a:txBody>
                  <a:tcPr marL="91439" marR="91439" marT="45719" marB="45719"/>
                </a:tc>
                <a:tc>
                  <a:txBody>
                    <a:bodyPr/>
                    <a:lstStyle/>
                    <a:p>
                      <a:pPr algn="ctr"/>
                      <a:r>
                        <a:rPr lang="ru-RU" sz="1800" dirty="0" smtClean="0"/>
                        <a:t>Учебные групповые проекты</a:t>
                      </a:r>
                      <a:endParaRPr lang="en-US" sz="1800" dirty="0"/>
                    </a:p>
                  </a:txBody>
                  <a:tcPr marL="91439" marR="91439" marT="45719" marB="45719"/>
                </a:tc>
                <a:tc>
                  <a:txBody>
                    <a:bodyPr/>
                    <a:lstStyle/>
                    <a:p>
                      <a:pPr algn="ctr"/>
                      <a:r>
                        <a:rPr lang="ru-RU" sz="1800" dirty="0" smtClean="0"/>
                        <a:t>Коммерческие проекты</a:t>
                      </a:r>
                      <a:endParaRPr lang="en-US" sz="1800" dirty="0"/>
                    </a:p>
                  </a:txBody>
                  <a:tcPr marL="91439" marR="91439" marT="45719" marB="45719"/>
                </a:tc>
                <a:extLst>
                  <a:ext uri="{0D108BD9-81ED-4DB2-BD59-A6C34878D82A}">
                    <a16:rowId xmlns:a16="http://schemas.microsoft.com/office/drawing/2014/main" val="10000"/>
                  </a:ext>
                </a:extLst>
              </a:tr>
              <a:tr h="964242">
                <a:tc>
                  <a:txBody>
                    <a:bodyPr/>
                    <a:lstStyle/>
                    <a:p>
                      <a:r>
                        <a:rPr lang="ru-RU" sz="1600" dirty="0" smtClean="0"/>
                        <a:t>Работа над программой не имеет продолжения и развития</a:t>
                      </a:r>
                      <a:endParaRPr lang="en-US" sz="1600" dirty="0"/>
                    </a:p>
                  </a:txBody>
                  <a:tcPr marL="91439" marR="91439" marT="45719" marB="45719"/>
                </a:tc>
                <a:tc>
                  <a:txBody>
                    <a:bodyPr/>
                    <a:lstStyle/>
                    <a:p>
                      <a:r>
                        <a:rPr lang="ru-RU" sz="1600" dirty="0" smtClean="0"/>
                        <a:t>Работа над программой не имеет продолжения и развития</a:t>
                      </a:r>
                      <a:endParaRPr lang="en-US" sz="1600" dirty="0"/>
                    </a:p>
                  </a:txBody>
                  <a:tcPr marL="91439" marR="91439" marT="45719" marB="45719"/>
                </a:tc>
                <a:tc>
                  <a:txBody>
                    <a:bodyPr/>
                    <a:lstStyle/>
                    <a:p>
                      <a:r>
                        <a:rPr lang="ru-RU" sz="1600" dirty="0" smtClean="0"/>
                        <a:t>Программный продукт корректируется и</a:t>
                      </a:r>
                      <a:r>
                        <a:rPr lang="ru-RU" sz="1600" baseline="0" dirty="0" smtClean="0"/>
                        <a:t> сопровождается</a:t>
                      </a:r>
                      <a:endParaRPr lang="en-US" sz="1600" dirty="0"/>
                    </a:p>
                  </a:txBody>
                  <a:tcPr marL="91439" marR="91439" marT="45719" marB="45719"/>
                </a:tc>
                <a:extLst>
                  <a:ext uri="{0D108BD9-81ED-4DB2-BD59-A6C34878D82A}">
                    <a16:rowId xmlns:a16="http://schemas.microsoft.com/office/drawing/2014/main" val="10001"/>
                  </a:ext>
                </a:extLst>
              </a:tr>
              <a:tr h="2042145">
                <a:tc>
                  <a:txBody>
                    <a:bodyPr/>
                    <a:lstStyle/>
                    <a:p>
                      <a:r>
                        <a:rPr lang="ru-RU" sz="1600" dirty="0" smtClean="0"/>
                        <a:t>Исходный код может быть понятен только автору</a:t>
                      </a:r>
                      <a:endParaRPr lang="en-US" sz="1600" dirty="0"/>
                    </a:p>
                  </a:txBody>
                  <a:tcPr marL="91439" marR="91439" marT="45719" marB="45719"/>
                </a:tc>
                <a:tc>
                  <a:txBody>
                    <a:bodyPr/>
                    <a:lstStyle/>
                    <a:p>
                      <a:r>
                        <a:rPr lang="ru-RU" sz="1600" dirty="0" smtClean="0"/>
                        <a:t>Исходный код и внешний интерфейс модулей и классов, а также комментарии должны быть понятны и удобны для других разработчиков проекта</a:t>
                      </a:r>
                      <a:endParaRPr lang="en-US" sz="1600" dirty="0"/>
                    </a:p>
                  </a:txBody>
                  <a:tcPr marL="91439" marR="91439" marT="45719" marB="45719"/>
                </a:tc>
                <a:tc>
                  <a:txBody>
                    <a:bodyPr/>
                    <a:lstStyle/>
                    <a:p>
                      <a:r>
                        <a:rPr lang="ru-RU" sz="1600" dirty="0" smtClean="0"/>
                        <a:t>Исходный код и внешний интерфейс модулей и классов, а также комментарии должны быть понятны и удобны для других разработчиков проекта и пользователей </a:t>
                      </a:r>
                      <a:endParaRPr lang="en-US" sz="1600" dirty="0"/>
                    </a:p>
                  </a:txBody>
                  <a:tcPr marL="91439" marR="91439" marT="45719" marB="45719"/>
                </a:tc>
                <a:extLst>
                  <a:ext uri="{0D108BD9-81ED-4DB2-BD59-A6C34878D82A}">
                    <a16:rowId xmlns:a16="http://schemas.microsoft.com/office/drawing/2014/main" val="10002"/>
                  </a:ext>
                </a:extLst>
              </a:tr>
              <a:tr h="1554468">
                <a:tc>
                  <a:txBody>
                    <a:bodyPr/>
                    <a:lstStyle/>
                    <a:p>
                      <a:r>
                        <a:rPr lang="ru-RU" sz="1600" dirty="0" smtClean="0"/>
                        <a:t>Программа не требует развитого</a:t>
                      </a:r>
                      <a:r>
                        <a:rPr lang="ru-RU" sz="1600" baseline="0" dirty="0" smtClean="0"/>
                        <a:t> интерфейса и специального оформления</a:t>
                      </a:r>
                      <a:endParaRPr lang="en-US" sz="1600" dirty="0"/>
                    </a:p>
                  </a:txBody>
                  <a:tcPr marL="91439" marR="91439" marT="45719" marB="45719"/>
                </a:tc>
                <a:tc>
                  <a:txBody>
                    <a:bodyPr/>
                    <a:lstStyle/>
                    <a:p>
                      <a:r>
                        <a:rPr lang="ru-RU" sz="1600" dirty="0" smtClean="0"/>
                        <a:t>Проект не требует развитого</a:t>
                      </a:r>
                      <a:r>
                        <a:rPr lang="ru-RU" sz="1600" baseline="0" dirty="0" smtClean="0"/>
                        <a:t> интерфейса</a:t>
                      </a:r>
                      <a:endParaRPr lang="en-US" sz="1600" dirty="0"/>
                    </a:p>
                  </a:txBody>
                  <a:tcPr marL="91439" marR="91439" marT="45719" marB="45719"/>
                </a:tc>
                <a:tc>
                  <a:txBody>
                    <a:bodyPr/>
                    <a:lstStyle/>
                    <a:p>
                      <a:r>
                        <a:rPr lang="ru-RU" sz="1600" dirty="0" smtClean="0"/>
                        <a:t>Проект требует хорошо продуманного и</a:t>
                      </a:r>
                      <a:r>
                        <a:rPr lang="ru-RU" sz="1600" baseline="0" dirty="0" smtClean="0"/>
                        <a:t> проработанного интерфейса, специального оформления.</a:t>
                      </a:r>
                      <a:endParaRPr lang="en-US" sz="1600" dirty="0"/>
                    </a:p>
                  </a:txBody>
                  <a:tcPr marL="91439" marR="91439" marT="45719" marB="45719"/>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4122024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Таблица 3"/>
          <p:cNvGraphicFramePr>
            <a:graphicFrameLocks noGrp="1"/>
          </p:cNvGraphicFramePr>
          <p:nvPr>
            <p:extLst/>
          </p:nvPr>
        </p:nvGraphicFramePr>
        <p:xfrm>
          <a:off x="395288" y="404813"/>
          <a:ext cx="8424863" cy="3294062"/>
        </p:xfrm>
        <a:graphic>
          <a:graphicData uri="http://schemas.openxmlformats.org/drawingml/2006/table">
            <a:tbl>
              <a:tblPr firstRow="1" bandRow="1">
                <a:tableStyleId>{5C22544A-7EE6-4342-B048-85BDC9FD1C3A}</a:tableStyleId>
              </a:tblPr>
              <a:tblGrid>
                <a:gridCol w="2709751">
                  <a:extLst>
                    <a:ext uri="{9D8B030D-6E8A-4147-A177-3AD203B41FA5}">
                      <a16:colId xmlns:a16="http://schemas.microsoft.com/office/drawing/2014/main" val="20000"/>
                    </a:ext>
                  </a:extLst>
                </a:gridCol>
                <a:gridCol w="2857556">
                  <a:extLst>
                    <a:ext uri="{9D8B030D-6E8A-4147-A177-3AD203B41FA5}">
                      <a16:colId xmlns:a16="http://schemas.microsoft.com/office/drawing/2014/main" val="20001"/>
                    </a:ext>
                  </a:extLst>
                </a:gridCol>
                <a:gridCol w="2857556">
                  <a:extLst>
                    <a:ext uri="{9D8B030D-6E8A-4147-A177-3AD203B41FA5}">
                      <a16:colId xmlns:a16="http://schemas.microsoft.com/office/drawing/2014/main" val="20002"/>
                    </a:ext>
                  </a:extLst>
                </a:gridCol>
              </a:tblGrid>
              <a:tr h="1008087">
                <a:tc>
                  <a:txBody>
                    <a:bodyPr/>
                    <a:lstStyle/>
                    <a:p>
                      <a:pPr algn="ctr"/>
                      <a:r>
                        <a:rPr lang="ru-RU" sz="1800" dirty="0" smtClean="0"/>
                        <a:t>Лабораторные</a:t>
                      </a:r>
                      <a:r>
                        <a:rPr lang="ru-RU" sz="1800" baseline="0" dirty="0" smtClean="0"/>
                        <a:t> индивидуальные занятия</a:t>
                      </a:r>
                      <a:endParaRPr lang="en-US" sz="1800" dirty="0"/>
                    </a:p>
                  </a:txBody>
                  <a:tcPr marL="91439" marR="91439" marT="45719" marB="45719"/>
                </a:tc>
                <a:tc>
                  <a:txBody>
                    <a:bodyPr/>
                    <a:lstStyle/>
                    <a:p>
                      <a:pPr algn="ctr"/>
                      <a:r>
                        <a:rPr lang="ru-RU" sz="1800" dirty="0" smtClean="0"/>
                        <a:t>Учебные групповые проекты</a:t>
                      </a:r>
                      <a:endParaRPr lang="en-US" sz="1800" dirty="0"/>
                    </a:p>
                  </a:txBody>
                  <a:tcPr marL="91439" marR="91439" marT="45719" marB="45719"/>
                </a:tc>
                <a:tc>
                  <a:txBody>
                    <a:bodyPr/>
                    <a:lstStyle/>
                    <a:p>
                      <a:pPr algn="ctr"/>
                      <a:r>
                        <a:rPr lang="ru-RU" sz="1800" dirty="0" smtClean="0"/>
                        <a:t>Коммерческие проекты</a:t>
                      </a:r>
                      <a:endParaRPr lang="en-US" sz="1800" dirty="0"/>
                    </a:p>
                  </a:txBody>
                  <a:tcPr marL="91439" marR="91439" marT="45719" marB="45719"/>
                </a:tc>
                <a:extLst>
                  <a:ext uri="{0D108BD9-81ED-4DB2-BD59-A6C34878D82A}">
                    <a16:rowId xmlns:a16="http://schemas.microsoft.com/office/drawing/2014/main" val="10000"/>
                  </a:ext>
                </a:extLst>
              </a:tr>
              <a:tr h="2285975">
                <a:tc>
                  <a:txBody>
                    <a:bodyPr/>
                    <a:lstStyle/>
                    <a:p>
                      <a:r>
                        <a:rPr lang="ru-RU" sz="1600" dirty="0" smtClean="0"/>
                        <a:t>Программа не требует обработки исключительных случаев</a:t>
                      </a:r>
                      <a:endParaRPr lang="en-US" sz="1600" dirty="0"/>
                    </a:p>
                  </a:txBody>
                  <a:tcPr marL="91439" marR="91439" marT="45719" marB="45719"/>
                </a:tc>
                <a:tc>
                  <a:txBody>
                    <a:bodyPr/>
                    <a:lstStyle/>
                    <a:p>
                      <a:r>
                        <a:rPr lang="ru-RU" sz="1600" dirty="0" smtClean="0"/>
                        <a:t>Проект не требует учета, анализа и обработки исключительных случаев</a:t>
                      </a:r>
                      <a:endParaRPr lang="en-US" sz="1600" dirty="0"/>
                    </a:p>
                  </a:txBody>
                  <a:tcPr marL="91439" marR="91439" marT="45719" marB="45719"/>
                </a:tc>
                <a:tc>
                  <a:txBody>
                    <a:bodyPr/>
                    <a:lstStyle/>
                    <a:p>
                      <a:r>
                        <a:rPr lang="ru-RU" sz="1600" dirty="0" smtClean="0"/>
                        <a:t>Проект должен быть защищен от некорректных действий пользователя, должен обеспечивать обработку ситуаций нехватки памяти, ошибки</a:t>
                      </a:r>
                      <a:r>
                        <a:rPr lang="ru-RU" sz="1600" baseline="0" dirty="0" smtClean="0"/>
                        <a:t> работы с файлами и прочие некорректные события</a:t>
                      </a:r>
                      <a:endParaRPr lang="en-US" sz="1600" dirty="0"/>
                    </a:p>
                  </a:txBody>
                  <a:tcPr marL="91439" marR="91439" marT="45719" marB="45719"/>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3035027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2698750" y="14964"/>
            <a:ext cx="6445250" cy="6843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4" name="Группа 37"/>
          <p:cNvGrpSpPr>
            <a:grpSpLocks/>
          </p:cNvGrpSpPr>
          <p:nvPr/>
        </p:nvGrpSpPr>
        <p:grpSpPr bwMode="auto">
          <a:xfrm>
            <a:off x="141288" y="44450"/>
            <a:ext cx="2270125" cy="1482725"/>
            <a:chOff x="-468560" y="44624"/>
            <a:chExt cx="2269811" cy="1481855"/>
          </a:xfrm>
        </p:grpSpPr>
        <p:sp>
          <p:nvSpPr>
            <p:cNvPr id="15" name="Овал 14"/>
            <p:cNvSpPr/>
            <p:nvPr/>
          </p:nvSpPr>
          <p:spPr>
            <a:xfrm>
              <a:off x="-181263" y="116020"/>
              <a:ext cx="1676168" cy="1410459"/>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pic>
          <p:nvPicPr>
            <p:cNvPr id="16" name="Picture 30" descr="K:\NGUlogo1.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8560" y="44624"/>
              <a:ext cx="2269811" cy="1409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TextBox 31"/>
          <p:cNvSpPr txBox="1">
            <a:spLocks noChangeArrowheads="1"/>
          </p:cNvSpPr>
          <p:nvPr/>
        </p:nvSpPr>
        <p:spPr bwMode="auto">
          <a:xfrm rot="16200000">
            <a:off x="-1742009" y="3694338"/>
            <a:ext cx="522919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US" sz="2800" dirty="0" smtClean="0"/>
              <a:t>Educational technologies interest and support</a:t>
            </a:r>
            <a:endParaRPr lang="uk-UA" sz="2800" dirty="0">
              <a:solidFill>
                <a:schemeClr val="tx2">
                  <a:lumMod val="75000"/>
                </a:schemeClr>
              </a:solidFill>
            </a:endParaRPr>
          </a:p>
        </p:txBody>
      </p:sp>
      <p:pic>
        <p:nvPicPr>
          <p:cNvPr id="4" name="Рисунок 3"/>
          <p:cNvPicPr>
            <a:picLocks noChangeAspect="1"/>
          </p:cNvPicPr>
          <p:nvPr/>
        </p:nvPicPr>
        <p:blipFill rotWithShape="1">
          <a:blip r:embed="rId3">
            <a:extLst>
              <a:ext uri="{28A0092B-C50C-407E-A947-70E740481C1C}">
                <a14:useLocalDpi xmlns:a14="http://schemas.microsoft.com/office/drawing/2010/main" val="0"/>
              </a:ext>
            </a:extLst>
          </a:blip>
          <a:srcRect l="1474" t="4052" r="1252" b="2499"/>
          <a:stretch/>
        </p:blipFill>
        <p:spPr>
          <a:xfrm>
            <a:off x="3760519" y="-62372"/>
            <a:ext cx="5131961" cy="6920372"/>
          </a:xfrm>
          <a:prstGeom prst="rect">
            <a:avLst/>
          </a:prstGeom>
        </p:spPr>
      </p:pic>
    </p:spTree>
    <p:extLst>
      <p:ext uri="{BB962C8B-B14F-4D97-AF65-F5344CB8AC3E}">
        <p14:creationId xmlns:p14="http://schemas.microsoft.com/office/powerpoint/2010/main" val="3369358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Соединительная линия уступом 4"/>
          <p:cNvCxnSpPr>
            <a:endCxn id="41" idx="1"/>
          </p:cNvCxnSpPr>
          <p:nvPr/>
        </p:nvCxnSpPr>
        <p:spPr>
          <a:xfrm>
            <a:off x="4000929" y="5898390"/>
            <a:ext cx="493257" cy="474845"/>
          </a:xfrm>
          <a:prstGeom prst="bentConnector3">
            <a:avLst>
              <a:gd name="adj1" fmla="val 1338"/>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Выноска-облако 6"/>
          <p:cNvSpPr/>
          <p:nvPr/>
        </p:nvSpPr>
        <p:spPr>
          <a:xfrm>
            <a:off x="5613598" y="4130193"/>
            <a:ext cx="2024032" cy="1356201"/>
          </a:xfrm>
          <a:prstGeom prst="cloudCallou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400" b="1" dirty="0" err="1" smtClean="0">
                <a:solidFill>
                  <a:schemeClr val="bg1"/>
                </a:solidFill>
              </a:rPr>
              <a:t>eParticipation</a:t>
            </a:r>
            <a:r>
              <a:rPr lang="en-US" sz="1400" b="1" dirty="0" smtClean="0">
                <a:solidFill>
                  <a:schemeClr val="bg1"/>
                </a:solidFill>
              </a:rPr>
              <a:t> &amp; </a:t>
            </a:r>
            <a:r>
              <a:rPr lang="en-US" sz="1400" b="1" dirty="0" err="1" smtClean="0">
                <a:solidFill>
                  <a:schemeClr val="bg1"/>
                </a:solidFill>
              </a:rPr>
              <a:t>Crowdsourcing</a:t>
            </a:r>
            <a:r>
              <a:rPr lang="en-US" sz="1400" b="1" dirty="0" smtClean="0">
                <a:solidFill>
                  <a:schemeClr val="tx1">
                    <a:lumMod val="75000"/>
                  </a:schemeClr>
                </a:solidFill>
              </a:rPr>
              <a:t/>
            </a:r>
            <a:br>
              <a:rPr lang="en-US" sz="1400" b="1" dirty="0" smtClean="0">
                <a:solidFill>
                  <a:schemeClr val="tx1">
                    <a:lumMod val="75000"/>
                  </a:schemeClr>
                </a:solidFill>
              </a:rPr>
            </a:br>
            <a:r>
              <a:rPr lang="ru-RU" sz="1400" dirty="0" smtClean="0">
                <a:solidFill>
                  <a:schemeClr val="bg1"/>
                </a:solidFill>
              </a:rPr>
              <a:t>(</a:t>
            </a:r>
            <a:r>
              <a:rPr lang="en-US" sz="1400" dirty="0" smtClean="0">
                <a:solidFill>
                  <a:schemeClr val="bg1"/>
                </a:solidFill>
              </a:rPr>
              <a:t>Open Data &amp; Monitoring)</a:t>
            </a:r>
            <a:endParaRPr lang="ru-RU" sz="1400" dirty="0">
              <a:solidFill>
                <a:schemeClr val="bg1"/>
              </a:solidFill>
            </a:endParaRPr>
          </a:p>
        </p:txBody>
      </p:sp>
      <p:sp>
        <p:nvSpPr>
          <p:cNvPr id="8" name="Скругленный прямоугольник 7"/>
          <p:cNvSpPr/>
          <p:nvPr/>
        </p:nvSpPr>
        <p:spPr>
          <a:xfrm>
            <a:off x="7535873" y="5307198"/>
            <a:ext cx="1538554" cy="746456"/>
          </a:xfrm>
          <a:prstGeom prst="roundRect">
            <a:avLst/>
          </a:prstGeom>
          <a:solidFill>
            <a:schemeClr val="bg2">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sz="1200" b="1" dirty="0" smtClean="0">
              <a:solidFill>
                <a:schemeClr val="tx1"/>
              </a:solidFill>
            </a:endParaRPr>
          </a:p>
          <a:p>
            <a:pPr algn="ctr"/>
            <a:r>
              <a:rPr lang="en-US" sz="1200" b="1" dirty="0" smtClean="0">
                <a:solidFill>
                  <a:schemeClr val="tx1"/>
                </a:solidFill>
              </a:rPr>
              <a:t>Educational, expert networks</a:t>
            </a:r>
            <a:endParaRPr lang="ru-RU" sz="1200" b="1" dirty="0">
              <a:solidFill>
                <a:schemeClr val="tx1"/>
              </a:solidFill>
            </a:endParaRPr>
          </a:p>
        </p:txBody>
      </p:sp>
      <p:sp>
        <p:nvSpPr>
          <p:cNvPr id="9" name="Скругленный прямоугольник 8"/>
          <p:cNvSpPr/>
          <p:nvPr/>
        </p:nvSpPr>
        <p:spPr>
          <a:xfrm>
            <a:off x="7383473" y="4748418"/>
            <a:ext cx="1538554" cy="746456"/>
          </a:xfrm>
          <a:prstGeom prst="roundRect">
            <a:avLst/>
          </a:prstGeom>
          <a:solidFill>
            <a:schemeClr val="bg2">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tx1"/>
                </a:solidFill>
              </a:rPr>
              <a:t>Labor market</a:t>
            </a:r>
            <a:endParaRPr lang="ru-RU" sz="1200" b="1" dirty="0">
              <a:solidFill>
                <a:schemeClr val="tx1"/>
              </a:solidFill>
            </a:endParaRPr>
          </a:p>
        </p:txBody>
      </p:sp>
      <p:sp>
        <p:nvSpPr>
          <p:cNvPr id="10" name="Скругленный прямоугольник 9"/>
          <p:cNvSpPr/>
          <p:nvPr/>
        </p:nvSpPr>
        <p:spPr>
          <a:xfrm>
            <a:off x="7231073" y="4142748"/>
            <a:ext cx="1538554" cy="746456"/>
          </a:xfrm>
          <a:prstGeom prst="roundRect">
            <a:avLst/>
          </a:prstGeom>
          <a:solidFill>
            <a:schemeClr val="bg2">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b="1" dirty="0" smtClean="0">
                <a:solidFill>
                  <a:schemeClr val="tx1"/>
                </a:solidFill>
              </a:rPr>
              <a:t>Public </a:t>
            </a:r>
            <a:r>
              <a:rPr lang="de-DE" sz="1200" b="1" dirty="0" err="1" smtClean="0">
                <a:solidFill>
                  <a:schemeClr val="tx1"/>
                </a:solidFill>
              </a:rPr>
              <a:t>organization</a:t>
            </a:r>
            <a:r>
              <a:rPr lang="en-US" sz="1200" b="1" dirty="0">
                <a:solidFill>
                  <a:schemeClr val="tx1"/>
                </a:solidFill>
              </a:rPr>
              <a:t>s</a:t>
            </a:r>
            <a:endParaRPr lang="ru-RU" sz="1200" b="1" dirty="0">
              <a:solidFill>
                <a:schemeClr val="tx1"/>
              </a:solidFill>
            </a:endParaRPr>
          </a:p>
        </p:txBody>
      </p:sp>
      <p:sp>
        <p:nvSpPr>
          <p:cNvPr id="11" name="Скругленный прямоугольник 10"/>
          <p:cNvSpPr/>
          <p:nvPr/>
        </p:nvSpPr>
        <p:spPr>
          <a:xfrm flipH="1">
            <a:off x="271622" y="1875219"/>
            <a:ext cx="1383323" cy="2580360"/>
          </a:xfrm>
          <a:prstGeom prst="round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sz="1400" b="1" dirty="0">
              <a:solidFill>
                <a:schemeClr val="tx1"/>
              </a:solidFill>
            </a:endParaRPr>
          </a:p>
        </p:txBody>
      </p:sp>
      <p:sp>
        <p:nvSpPr>
          <p:cNvPr id="12" name="Скругленный прямоугольник 11"/>
          <p:cNvSpPr/>
          <p:nvPr/>
        </p:nvSpPr>
        <p:spPr>
          <a:xfrm>
            <a:off x="119226" y="2190548"/>
            <a:ext cx="1875160" cy="331004"/>
          </a:xfrm>
          <a:prstGeom prst="roundRect">
            <a:avLst/>
          </a:prstGeom>
          <a:solidFill>
            <a:schemeClr val="accent1">
              <a:lumMod val="20000"/>
              <a:lumOff val="80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smtClean="0">
                <a:solidFill>
                  <a:schemeClr val="tx1"/>
                </a:solidFill>
              </a:rPr>
              <a:t>eScience</a:t>
            </a:r>
            <a:r>
              <a:rPr lang="en-US" sz="2000" dirty="0" smtClean="0">
                <a:solidFill>
                  <a:schemeClr val="tx1"/>
                </a:solidFill>
              </a:rPr>
              <a:t> </a:t>
            </a:r>
            <a:endParaRPr lang="ru-RU" sz="2000" dirty="0">
              <a:solidFill>
                <a:schemeClr val="tx1"/>
              </a:solidFill>
            </a:endParaRPr>
          </a:p>
        </p:txBody>
      </p:sp>
      <p:sp>
        <p:nvSpPr>
          <p:cNvPr id="13" name="Скругленный прямоугольник 12"/>
          <p:cNvSpPr/>
          <p:nvPr/>
        </p:nvSpPr>
        <p:spPr>
          <a:xfrm>
            <a:off x="119226" y="2736071"/>
            <a:ext cx="1875160" cy="331004"/>
          </a:xfrm>
          <a:prstGeom prst="roundRect">
            <a:avLst/>
          </a:prstGeom>
          <a:solidFill>
            <a:schemeClr val="accent1">
              <a:lumMod val="20000"/>
              <a:lumOff val="80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smtClean="0">
                <a:solidFill>
                  <a:schemeClr val="tx1"/>
                </a:solidFill>
              </a:rPr>
              <a:t>eKnowledge</a:t>
            </a:r>
            <a:r>
              <a:rPr lang="en-US" sz="2000" dirty="0" smtClean="0">
                <a:solidFill>
                  <a:schemeClr val="tx1"/>
                </a:solidFill>
              </a:rPr>
              <a:t> </a:t>
            </a:r>
            <a:endParaRPr lang="ru-RU" sz="2000" dirty="0">
              <a:solidFill>
                <a:schemeClr val="tx1"/>
              </a:solidFill>
            </a:endParaRPr>
          </a:p>
        </p:txBody>
      </p:sp>
      <p:sp>
        <p:nvSpPr>
          <p:cNvPr id="14" name="Скругленный прямоугольник 13"/>
          <p:cNvSpPr/>
          <p:nvPr/>
        </p:nvSpPr>
        <p:spPr>
          <a:xfrm>
            <a:off x="119226" y="3326226"/>
            <a:ext cx="1875160" cy="331004"/>
          </a:xfrm>
          <a:prstGeom prst="roundRect">
            <a:avLst/>
          </a:prstGeom>
          <a:solidFill>
            <a:schemeClr val="accent1">
              <a:lumMod val="20000"/>
              <a:lumOff val="80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smtClean="0">
                <a:solidFill>
                  <a:schemeClr val="tx1"/>
                </a:solidFill>
              </a:rPr>
              <a:t>eParticipation</a:t>
            </a:r>
            <a:endParaRPr lang="ru-RU" sz="2000" dirty="0">
              <a:solidFill>
                <a:schemeClr val="tx1"/>
              </a:solidFill>
            </a:endParaRPr>
          </a:p>
        </p:txBody>
      </p:sp>
      <p:sp>
        <p:nvSpPr>
          <p:cNvPr id="18" name="Скругленный прямоугольник 17"/>
          <p:cNvSpPr/>
          <p:nvPr/>
        </p:nvSpPr>
        <p:spPr>
          <a:xfrm>
            <a:off x="2360686" y="2143342"/>
            <a:ext cx="1126972" cy="579159"/>
          </a:xfrm>
          <a:prstGeom prst="roundRect">
            <a:avLst/>
          </a:prstGeom>
          <a:solidFill>
            <a:srgbClr val="B7D4FF"/>
          </a:solidFill>
          <a:ln>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smtClean="0">
                <a:solidFill>
                  <a:schemeClr val="tx1"/>
                </a:solidFill>
              </a:rPr>
              <a:t>Big Data</a:t>
            </a:r>
            <a:endParaRPr lang="ru-RU" sz="1200" b="1" dirty="0">
              <a:solidFill>
                <a:schemeClr val="tx1"/>
              </a:solidFill>
            </a:endParaRPr>
          </a:p>
        </p:txBody>
      </p:sp>
      <p:sp>
        <p:nvSpPr>
          <p:cNvPr id="19" name="Скругленный прямоугольник 18"/>
          <p:cNvSpPr/>
          <p:nvPr/>
        </p:nvSpPr>
        <p:spPr>
          <a:xfrm>
            <a:off x="7078673" y="3544893"/>
            <a:ext cx="1538554" cy="746456"/>
          </a:xfrm>
          <a:prstGeom prst="roundRect">
            <a:avLst/>
          </a:prstGeom>
          <a:solidFill>
            <a:schemeClr val="bg2">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tx1"/>
                </a:solidFill>
              </a:rPr>
              <a:t>Government</a:t>
            </a:r>
            <a:endParaRPr lang="ru-RU" sz="1200" b="1" dirty="0">
              <a:solidFill>
                <a:schemeClr val="tx1"/>
              </a:solidFill>
            </a:endParaRPr>
          </a:p>
        </p:txBody>
      </p:sp>
      <p:sp>
        <p:nvSpPr>
          <p:cNvPr id="20" name="Скругленный прямоугольник 19"/>
          <p:cNvSpPr/>
          <p:nvPr/>
        </p:nvSpPr>
        <p:spPr>
          <a:xfrm>
            <a:off x="3552481" y="2155072"/>
            <a:ext cx="1126972" cy="579159"/>
          </a:xfrm>
          <a:prstGeom prst="roundRect">
            <a:avLst/>
          </a:prstGeom>
          <a:solidFill>
            <a:srgbClr val="B7D4FF"/>
          </a:solidFill>
          <a:ln>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smtClean="0">
                <a:solidFill>
                  <a:schemeClr val="tx1"/>
                </a:solidFill>
              </a:rPr>
              <a:t>Social Networks</a:t>
            </a:r>
            <a:r>
              <a:rPr lang="ru-RU" sz="1200" b="1" dirty="0" smtClean="0">
                <a:solidFill>
                  <a:schemeClr val="tx1"/>
                </a:solidFill>
              </a:rPr>
              <a:t> </a:t>
            </a:r>
            <a:r>
              <a:rPr lang="en-US" sz="1200" b="1" dirty="0" smtClean="0">
                <a:solidFill>
                  <a:schemeClr val="tx1"/>
                </a:solidFill>
              </a:rPr>
              <a:t>Crawling </a:t>
            </a:r>
            <a:endParaRPr lang="ru-RU" sz="1200" b="1" dirty="0">
              <a:solidFill>
                <a:schemeClr val="tx1"/>
              </a:solidFill>
            </a:endParaRPr>
          </a:p>
        </p:txBody>
      </p:sp>
      <p:sp>
        <p:nvSpPr>
          <p:cNvPr id="21" name="Скругленный прямоугольник 20"/>
          <p:cNvSpPr/>
          <p:nvPr/>
        </p:nvSpPr>
        <p:spPr>
          <a:xfrm>
            <a:off x="4744276" y="2143357"/>
            <a:ext cx="1126972" cy="579159"/>
          </a:xfrm>
          <a:prstGeom prst="roundRect">
            <a:avLst/>
          </a:prstGeom>
          <a:solidFill>
            <a:srgbClr val="B7D4FF"/>
          </a:solidFill>
          <a:ln>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ru-RU" sz="1200" b="1" dirty="0" smtClean="0">
                <a:solidFill>
                  <a:schemeClr val="tx1"/>
                </a:solidFill>
              </a:rPr>
              <a:t>С</a:t>
            </a:r>
            <a:r>
              <a:rPr lang="en-US" sz="1200" b="1" dirty="0" err="1" smtClean="0">
                <a:solidFill>
                  <a:schemeClr val="tx1"/>
                </a:solidFill>
              </a:rPr>
              <a:t>omputer</a:t>
            </a:r>
            <a:r>
              <a:rPr lang="en-US" sz="1200" b="1" dirty="0" smtClean="0">
                <a:solidFill>
                  <a:schemeClr val="tx1"/>
                </a:solidFill>
              </a:rPr>
              <a:t> </a:t>
            </a:r>
            <a:r>
              <a:rPr lang="en-US" sz="1200" b="1" dirty="0" err="1" smtClean="0">
                <a:solidFill>
                  <a:schemeClr val="tx1"/>
                </a:solidFill>
              </a:rPr>
              <a:t>Modelling</a:t>
            </a:r>
            <a:endParaRPr lang="ru-RU" sz="1200" b="1" dirty="0">
              <a:solidFill>
                <a:schemeClr val="tx1"/>
              </a:solidFill>
            </a:endParaRPr>
          </a:p>
        </p:txBody>
      </p:sp>
      <p:sp>
        <p:nvSpPr>
          <p:cNvPr id="22" name="Скругленный прямоугольник 21"/>
          <p:cNvSpPr/>
          <p:nvPr/>
        </p:nvSpPr>
        <p:spPr>
          <a:xfrm>
            <a:off x="5951701" y="2147272"/>
            <a:ext cx="1126972" cy="579159"/>
          </a:xfrm>
          <a:prstGeom prst="roundRect">
            <a:avLst/>
          </a:prstGeom>
          <a:solidFill>
            <a:srgbClr val="B7D4FF"/>
          </a:solidFill>
          <a:ln>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smtClean="0">
                <a:solidFill>
                  <a:schemeClr val="tx1"/>
                </a:solidFill>
              </a:rPr>
              <a:t>Social Computing</a:t>
            </a:r>
            <a:endParaRPr lang="ru-RU" sz="1200" b="1" dirty="0" smtClean="0">
              <a:solidFill>
                <a:schemeClr val="tx1"/>
              </a:solidFill>
            </a:endParaRPr>
          </a:p>
        </p:txBody>
      </p:sp>
      <p:sp>
        <p:nvSpPr>
          <p:cNvPr id="23" name="Скругленный прямоугольник 22"/>
          <p:cNvSpPr/>
          <p:nvPr/>
        </p:nvSpPr>
        <p:spPr>
          <a:xfrm>
            <a:off x="2510733" y="1757992"/>
            <a:ext cx="4368801" cy="404911"/>
          </a:xfrm>
          <a:prstGeom prst="roundRect">
            <a:avLst/>
          </a:prstGeom>
          <a:solidFill>
            <a:srgbClr val="5E9EFF"/>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a:solidFill>
                  <a:schemeClr val="tx1"/>
                </a:solidFill>
              </a:rPr>
              <a:t>T</a:t>
            </a:r>
            <a:r>
              <a:rPr lang="de-DE" b="1" dirty="0" err="1" smtClean="0">
                <a:solidFill>
                  <a:schemeClr val="tx1"/>
                </a:solidFill>
              </a:rPr>
              <a:t>oolset</a:t>
            </a:r>
            <a:endParaRPr lang="ru-RU" b="1" dirty="0">
              <a:solidFill>
                <a:schemeClr val="tx1"/>
              </a:solidFill>
            </a:endParaRPr>
          </a:p>
        </p:txBody>
      </p:sp>
      <p:sp>
        <p:nvSpPr>
          <p:cNvPr id="24" name="Двойная стрелка влево/вправо 23"/>
          <p:cNvSpPr/>
          <p:nvPr/>
        </p:nvSpPr>
        <p:spPr>
          <a:xfrm>
            <a:off x="1502550" y="1857769"/>
            <a:ext cx="1008184" cy="259913"/>
          </a:xfrm>
          <a:prstGeom prst="leftRightArrow">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25" name="Скругленный прямоугольник 24"/>
          <p:cNvSpPr/>
          <p:nvPr/>
        </p:nvSpPr>
        <p:spPr>
          <a:xfrm>
            <a:off x="2510733" y="3837665"/>
            <a:ext cx="2233541" cy="1017341"/>
          </a:xfrm>
          <a:prstGeom prst="roundRect">
            <a:avLst/>
          </a:prstGeom>
          <a:solidFill>
            <a:srgbClr val="D5E7FF"/>
          </a:solidFill>
          <a:ln>
            <a:solidFill>
              <a:schemeClr val="bg2">
                <a:lumMod val="50000"/>
              </a:schemeClr>
            </a:solidFill>
          </a:ln>
          <a:effectLst>
            <a:outerShdw blurRad="40000" dist="88900" dir="366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QA Institutions</a:t>
            </a:r>
            <a:endParaRPr lang="ru-RU" sz="1600" dirty="0">
              <a:solidFill>
                <a:schemeClr val="tx1"/>
              </a:solidFill>
            </a:endParaRPr>
          </a:p>
        </p:txBody>
      </p:sp>
      <p:sp>
        <p:nvSpPr>
          <p:cNvPr id="26" name="Двойная стрелка влево/вправо 25"/>
          <p:cNvSpPr/>
          <p:nvPr/>
        </p:nvSpPr>
        <p:spPr>
          <a:xfrm rot="1170887">
            <a:off x="2000583" y="4046567"/>
            <a:ext cx="516347" cy="163227"/>
          </a:xfrm>
          <a:prstGeom prst="leftRightArrow">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28" name="Двойная стрелка влево/вправо 27"/>
          <p:cNvSpPr/>
          <p:nvPr/>
        </p:nvSpPr>
        <p:spPr>
          <a:xfrm rot="4542526">
            <a:off x="2581438" y="3206242"/>
            <a:ext cx="981384" cy="179341"/>
          </a:xfrm>
          <a:prstGeom prst="leftRightArrow">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29" name="Двойная стрелка влево/вправо 28"/>
          <p:cNvSpPr/>
          <p:nvPr/>
        </p:nvSpPr>
        <p:spPr>
          <a:xfrm rot="5852160">
            <a:off x="3356986" y="3205097"/>
            <a:ext cx="981384" cy="179341"/>
          </a:xfrm>
          <a:prstGeom prst="leftRightArrow">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30" name="Двойная стрелка влево/вправо 29"/>
          <p:cNvSpPr/>
          <p:nvPr/>
        </p:nvSpPr>
        <p:spPr>
          <a:xfrm rot="7614350">
            <a:off x="4102273" y="3212347"/>
            <a:ext cx="1201047" cy="179341"/>
          </a:xfrm>
          <a:prstGeom prst="leftRightArrow">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31" name="Двойная стрелка влево/вправо 30"/>
          <p:cNvSpPr/>
          <p:nvPr/>
        </p:nvSpPr>
        <p:spPr>
          <a:xfrm rot="8677859">
            <a:off x="4552553" y="3277362"/>
            <a:ext cx="1887088" cy="163227"/>
          </a:xfrm>
          <a:prstGeom prst="leftRightArrow">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32" name="Скругленный прямоугольник 31"/>
          <p:cNvSpPr/>
          <p:nvPr/>
        </p:nvSpPr>
        <p:spPr>
          <a:xfrm>
            <a:off x="2360686" y="3025160"/>
            <a:ext cx="4518848" cy="493478"/>
          </a:xfrm>
          <a:prstGeom prst="roundRect">
            <a:avLst/>
          </a:prstGeom>
          <a:solidFill>
            <a:srgbClr val="B7D4FF"/>
          </a:solidFill>
          <a:ln/>
        </p:spPr>
        <p:style>
          <a:lnRef idx="3">
            <a:schemeClr val="lt1"/>
          </a:lnRef>
          <a:fillRef idx="1">
            <a:schemeClr val="accent1"/>
          </a:fillRef>
          <a:effectRef idx="1">
            <a:schemeClr val="accent1"/>
          </a:effectRef>
          <a:fontRef idx="minor">
            <a:schemeClr val="lt1"/>
          </a:fontRef>
        </p:style>
        <p:txBody>
          <a:bodyPr tIns="72000" bIns="108000" rtlCol="0" anchor="ctr"/>
          <a:lstStyle/>
          <a:p>
            <a:pPr algn="ctr"/>
            <a:r>
              <a:rPr lang="en-US" sz="1400" b="1" dirty="0" smtClean="0">
                <a:solidFill>
                  <a:schemeClr val="tx1"/>
                </a:solidFill>
              </a:rPr>
              <a:t>Methods of data “extraction”</a:t>
            </a:r>
            <a:r>
              <a:rPr lang="ru-RU" sz="1400" b="1" dirty="0" smtClean="0">
                <a:solidFill>
                  <a:schemeClr val="tx1"/>
                </a:solidFill>
              </a:rPr>
              <a:t>, </a:t>
            </a:r>
            <a:r>
              <a:rPr lang="en-US" sz="1400" b="1" dirty="0" smtClean="0">
                <a:solidFill>
                  <a:schemeClr val="tx1"/>
                </a:solidFill>
              </a:rPr>
              <a:t>modelling and forecasting</a:t>
            </a:r>
            <a:endParaRPr lang="ru-RU" sz="1400" b="1" dirty="0">
              <a:solidFill>
                <a:schemeClr val="tx1"/>
              </a:solidFill>
            </a:endParaRPr>
          </a:p>
        </p:txBody>
      </p:sp>
      <p:sp>
        <p:nvSpPr>
          <p:cNvPr id="34" name="Скругленный прямоугольник 33"/>
          <p:cNvSpPr/>
          <p:nvPr/>
        </p:nvSpPr>
        <p:spPr>
          <a:xfrm>
            <a:off x="3831535" y="5248349"/>
            <a:ext cx="1555262" cy="718214"/>
          </a:xfrm>
          <a:prstGeom prst="roundRect">
            <a:avLst/>
          </a:prstGeom>
          <a:solidFill>
            <a:srgbClr val="D5E7FF"/>
          </a:solidFill>
          <a:ln>
            <a:solidFill>
              <a:schemeClr val="bg2">
                <a:lumMod val="50000"/>
              </a:schemeClr>
            </a:solidFill>
          </a:ln>
          <a:effectLst>
            <a:outerShdw blurRad="40000" dist="88900" dir="366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University</a:t>
            </a:r>
            <a:endParaRPr lang="ru-RU" sz="1600" dirty="0">
              <a:solidFill>
                <a:schemeClr val="tx1"/>
              </a:solidFill>
            </a:endParaRPr>
          </a:p>
        </p:txBody>
      </p:sp>
      <p:sp>
        <p:nvSpPr>
          <p:cNvPr id="35" name="Двойная стрелка влево/вправо 34"/>
          <p:cNvSpPr/>
          <p:nvPr/>
        </p:nvSpPr>
        <p:spPr>
          <a:xfrm rot="3850149">
            <a:off x="4161070" y="5014768"/>
            <a:ext cx="469952" cy="179341"/>
          </a:xfrm>
          <a:prstGeom prst="lef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37" name="Скругленный прямоугольник 36"/>
          <p:cNvSpPr/>
          <p:nvPr/>
        </p:nvSpPr>
        <p:spPr>
          <a:xfrm>
            <a:off x="6727134" y="2938362"/>
            <a:ext cx="2028625" cy="699863"/>
          </a:xfrm>
          <a:prstGeom prst="roundRect">
            <a:avLst/>
          </a:prstGeom>
          <a:solidFill>
            <a:schemeClr val="bg2">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tx1"/>
                </a:solidFill>
              </a:rPr>
              <a:t>Principals</a:t>
            </a:r>
            <a:r>
              <a:rPr lang="ru-RU" sz="1200" b="1" dirty="0" smtClean="0">
                <a:solidFill>
                  <a:schemeClr val="tx1"/>
                </a:solidFill>
              </a:rPr>
              <a:t>, </a:t>
            </a:r>
            <a:r>
              <a:rPr lang="en-US" sz="1200" b="1" dirty="0" smtClean="0">
                <a:solidFill>
                  <a:schemeClr val="tx1"/>
                </a:solidFill>
              </a:rPr>
              <a:t>beneficiaries of researchers: society.</a:t>
            </a:r>
            <a:endParaRPr lang="ru-RU" sz="1200" b="1" dirty="0">
              <a:solidFill>
                <a:schemeClr val="tx1"/>
              </a:solidFill>
            </a:endParaRPr>
          </a:p>
        </p:txBody>
      </p:sp>
      <p:sp>
        <p:nvSpPr>
          <p:cNvPr id="38" name="Стрелка вправо с вырезом 37"/>
          <p:cNvSpPr/>
          <p:nvPr/>
        </p:nvSpPr>
        <p:spPr>
          <a:xfrm rot="20489172">
            <a:off x="4849958" y="3937520"/>
            <a:ext cx="1877526" cy="198785"/>
          </a:xfrm>
          <a:prstGeom prst="notchedRightArrow">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39" name="Стрелка вправо с вырезом 38"/>
          <p:cNvSpPr/>
          <p:nvPr/>
        </p:nvSpPr>
        <p:spPr>
          <a:xfrm rot="9743958">
            <a:off x="4795046" y="3698998"/>
            <a:ext cx="1877526" cy="198785"/>
          </a:xfrm>
          <a:prstGeom prst="notchedRightArrow">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40" name="Двойная стрелка влево/вправо 39"/>
          <p:cNvSpPr/>
          <p:nvPr/>
        </p:nvSpPr>
        <p:spPr>
          <a:xfrm rot="1084438">
            <a:off x="4792054" y="4541224"/>
            <a:ext cx="835267" cy="163228"/>
          </a:xfrm>
          <a:prstGeom prst="leftRightArrow">
            <a:avLst/>
          </a:prstGeom>
          <a:solidFill>
            <a:schemeClr val="bg2">
              <a:lumMod val="65000"/>
            </a:scheme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41" name="Скругленный прямоугольник 40"/>
          <p:cNvSpPr/>
          <p:nvPr/>
        </p:nvSpPr>
        <p:spPr>
          <a:xfrm>
            <a:off x="4494186" y="6221126"/>
            <a:ext cx="3603570" cy="304218"/>
          </a:xfrm>
          <a:prstGeom prst="roundRect">
            <a:avLst/>
          </a:prstGeom>
          <a:solidFill>
            <a:srgbClr val="D5E7FF"/>
          </a:solidFill>
          <a:ln>
            <a:solidFill>
              <a:schemeClr val="bg2">
                <a:lumMod val="50000"/>
              </a:schemeClr>
            </a:solidFill>
          </a:ln>
          <a:effectLst>
            <a:outerShdw blurRad="40000" dist="88900" dir="366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Graduates</a:t>
            </a:r>
            <a:r>
              <a:rPr lang="en-US" sz="1200" dirty="0">
                <a:solidFill>
                  <a:schemeClr val="tx1"/>
                </a:solidFill>
              </a:rPr>
              <a:t>, educational </a:t>
            </a:r>
            <a:r>
              <a:rPr lang="en-US" sz="1200" dirty="0" smtClean="0">
                <a:solidFill>
                  <a:schemeClr val="tx1"/>
                </a:solidFill>
              </a:rPr>
              <a:t>specialists, scientists</a:t>
            </a:r>
            <a:endParaRPr lang="ru-RU" sz="1200" dirty="0">
              <a:solidFill>
                <a:schemeClr val="tx1"/>
              </a:solidFill>
            </a:endParaRPr>
          </a:p>
        </p:txBody>
      </p:sp>
      <p:cxnSp>
        <p:nvCxnSpPr>
          <p:cNvPr id="42" name="Shape 108"/>
          <p:cNvCxnSpPr>
            <a:stCxn id="41" idx="3"/>
            <a:endCxn id="8" idx="2"/>
          </p:cNvCxnSpPr>
          <p:nvPr/>
        </p:nvCxnSpPr>
        <p:spPr>
          <a:xfrm flipV="1">
            <a:off x="8097756" y="6053654"/>
            <a:ext cx="207394" cy="319581"/>
          </a:xfrm>
          <a:prstGeom prst="bent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3" name="Скругленный прямоугольник 42"/>
          <p:cNvSpPr/>
          <p:nvPr/>
        </p:nvSpPr>
        <p:spPr>
          <a:xfrm>
            <a:off x="107504" y="3875260"/>
            <a:ext cx="1875160" cy="331004"/>
          </a:xfrm>
          <a:prstGeom prst="roundRect">
            <a:avLst/>
          </a:prstGeom>
          <a:solidFill>
            <a:schemeClr val="accent1">
              <a:lumMod val="20000"/>
              <a:lumOff val="80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smtClean="0">
                <a:solidFill>
                  <a:schemeClr val="tx1"/>
                </a:solidFill>
              </a:rPr>
              <a:t>eSociety</a:t>
            </a:r>
            <a:endParaRPr lang="ru-RU" sz="2000" dirty="0">
              <a:solidFill>
                <a:schemeClr val="tx1"/>
              </a:solidFill>
            </a:endParaRPr>
          </a:p>
        </p:txBody>
      </p:sp>
      <p:pic>
        <p:nvPicPr>
          <p:cNvPr id="44" name="Picture 30" descr="K:\NGUlogo1.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504" y="70826"/>
            <a:ext cx="2270125" cy="1410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Заголовок 1"/>
          <p:cNvSpPr txBox="1">
            <a:spLocks/>
          </p:cNvSpPr>
          <p:nvPr/>
        </p:nvSpPr>
        <p:spPr>
          <a:xfrm>
            <a:off x="2555776" y="286850"/>
            <a:ext cx="6408712" cy="981910"/>
          </a:xfrm>
          <a:prstGeom prst="rect">
            <a:avLst/>
          </a:prstGeom>
          <a:effectLst/>
        </p:spPr>
        <p:txBody>
          <a:bodyPr vert="horz" lIns="91440" tIns="45720" rIns="91440" bIns="45720" rtlCol="0" anchor="t" anchorCtr="0">
            <a:normAutofit/>
          </a:bodyPr>
          <a:lstStyle>
            <a:lvl1pPr marL="640080" indent="-457200" algn="l" defTabSz="914400" rtl="0" eaLnBrk="1" latinLnBrk="0" hangingPunct="1">
              <a:spcBef>
                <a:spcPct val="0"/>
              </a:spcBef>
              <a:buClr>
                <a:schemeClr val="accent6">
                  <a:lumMod val="75000"/>
                </a:schemeClr>
              </a:buClr>
              <a:buSzPct val="128000"/>
              <a:buFont typeface="Georgia" pitchFamily="18" charset="0"/>
              <a:buChar char="*"/>
              <a:defRPr sz="54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ctr" fontAlgn="auto">
              <a:spcAft>
                <a:spcPts val="0"/>
              </a:spcAft>
              <a:buNone/>
            </a:pPr>
            <a:r>
              <a:rPr lang="en-US" sz="4400" dirty="0"/>
              <a:t>P</a:t>
            </a:r>
            <a:r>
              <a:rPr lang="en-US" sz="4400" dirty="0" smtClean="0"/>
              <a:t>resent-day </a:t>
            </a:r>
            <a:r>
              <a:rPr lang="en-US" sz="4400" dirty="0"/>
              <a:t>world</a:t>
            </a:r>
            <a:endParaRPr lang="ru-RU" sz="4400" dirty="0"/>
          </a:p>
        </p:txBody>
      </p:sp>
    </p:spTree>
    <p:extLst>
      <p:ext uri="{BB962C8B-B14F-4D97-AF65-F5344CB8AC3E}">
        <p14:creationId xmlns:p14="http://schemas.microsoft.com/office/powerpoint/2010/main" val="37822985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0" descr="K:\NGUlogo1.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504" y="70826"/>
            <a:ext cx="2270125" cy="1410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Заголовок 1"/>
          <p:cNvSpPr txBox="1">
            <a:spLocks/>
          </p:cNvSpPr>
          <p:nvPr/>
        </p:nvSpPr>
        <p:spPr>
          <a:xfrm>
            <a:off x="2555776" y="286850"/>
            <a:ext cx="6408712" cy="981910"/>
          </a:xfrm>
          <a:prstGeom prst="rect">
            <a:avLst/>
          </a:prstGeom>
          <a:effectLst/>
        </p:spPr>
        <p:txBody>
          <a:bodyPr vert="horz" lIns="91440" tIns="45720" rIns="91440" bIns="45720" rtlCol="0" anchor="t" anchorCtr="0">
            <a:normAutofit/>
          </a:bodyPr>
          <a:lstStyle>
            <a:lvl1pPr marL="640080" indent="-457200" algn="l" defTabSz="914400" rtl="0" eaLnBrk="1" latinLnBrk="0" hangingPunct="1">
              <a:spcBef>
                <a:spcPct val="0"/>
              </a:spcBef>
              <a:buClr>
                <a:schemeClr val="accent6">
                  <a:lumMod val="75000"/>
                </a:schemeClr>
              </a:buClr>
              <a:buSzPct val="128000"/>
              <a:buFont typeface="Georgia" pitchFamily="18" charset="0"/>
              <a:buChar char="*"/>
              <a:defRPr sz="54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ctr" fontAlgn="auto">
              <a:spcAft>
                <a:spcPts val="0"/>
              </a:spcAft>
              <a:buFont typeface="Georgia" pitchFamily="18" charset="0"/>
              <a:buNone/>
            </a:pPr>
            <a:r>
              <a:rPr lang="en-US" dirty="0" smtClean="0"/>
              <a:t>Tools</a:t>
            </a:r>
            <a:endParaRPr lang="ru-RU" dirty="0"/>
          </a:p>
        </p:txBody>
      </p:sp>
      <p:sp>
        <p:nvSpPr>
          <p:cNvPr id="6" name="Rectangle 3"/>
          <p:cNvSpPr txBox="1">
            <a:spLocks noChangeArrowheads="1"/>
          </p:cNvSpPr>
          <p:nvPr/>
        </p:nvSpPr>
        <p:spPr bwMode="auto">
          <a:xfrm>
            <a:off x="323528" y="1493684"/>
            <a:ext cx="8820472" cy="5364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444500" eaLnBrk="0" hangingPunct="0">
              <a:tabLst>
                <a:tab pos="533400" algn="l"/>
              </a:tabLst>
              <a:defRPr>
                <a:solidFill>
                  <a:schemeClr val="tx1"/>
                </a:solidFill>
                <a:latin typeface="Arial" charset="0"/>
                <a:cs typeface="Arial" charset="0"/>
              </a:defRPr>
            </a:lvl1pPr>
            <a:lvl2pPr marL="742950" indent="-285750" eaLnBrk="0" hangingPunct="0">
              <a:tabLst>
                <a:tab pos="533400" algn="l"/>
              </a:tabLst>
              <a:defRPr>
                <a:solidFill>
                  <a:schemeClr val="tx1"/>
                </a:solidFill>
                <a:latin typeface="Arial" charset="0"/>
                <a:cs typeface="Arial" charset="0"/>
              </a:defRPr>
            </a:lvl2pPr>
            <a:lvl3pPr marL="1143000" indent="-228600" eaLnBrk="0" hangingPunct="0">
              <a:tabLst>
                <a:tab pos="533400" algn="l"/>
              </a:tabLst>
              <a:defRPr>
                <a:solidFill>
                  <a:schemeClr val="tx1"/>
                </a:solidFill>
                <a:latin typeface="Arial" charset="0"/>
                <a:cs typeface="Arial" charset="0"/>
              </a:defRPr>
            </a:lvl3pPr>
            <a:lvl4pPr marL="1600200" indent="-228600" eaLnBrk="0" hangingPunct="0">
              <a:tabLst>
                <a:tab pos="533400" algn="l"/>
              </a:tabLst>
              <a:defRPr>
                <a:solidFill>
                  <a:schemeClr val="tx1"/>
                </a:solidFill>
                <a:latin typeface="Arial" charset="0"/>
                <a:cs typeface="Arial" charset="0"/>
              </a:defRPr>
            </a:lvl4pPr>
            <a:lvl5pPr marL="2057400" indent="-228600" eaLnBrk="0" hangingPunct="0">
              <a:tabLst>
                <a:tab pos="533400"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533400"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533400"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533400"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533400" algn="l"/>
              </a:tabLst>
              <a:defRPr>
                <a:solidFill>
                  <a:schemeClr val="tx1"/>
                </a:solidFill>
                <a:latin typeface="Arial" charset="0"/>
                <a:cs typeface="Arial" charset="0"/>
              </a:defRPr>
            </a:lvl9pPr>
          </a:lstStyle>
          <a:p>
            <a:pPr marL="342900" indent="-342900" algn="just" eaLnBrk="1" hangingPunct="1">
              <a:spcBef>
                <a:spcPts val="0"/>
              </a:spcBef>
              <a:spcAft>
                <a:spcPts val="0"/>
              </a:spcAft>
              <a:buClr>
                <a:schemeClr val="tx2">
                  <a:lumMod val="75000"/>
                </a:schemeClr>
              </a:buClr>
              <a:buSzPct val="80000"/>
              <a:buFont typeface="Courier New" panose="02070309020205020404" pitchFamily="49" charset="0"/>
              <a:buChar char="o"/>
              <a:tabLst>
                <a:tab pos="533400" algn="l"/>
                <a:tab pos="6183313" algn="l"/>
                <a:tab pos="6459538" algn="l"/>
              </a:tabLst>
            </a:pPr>
            <a:r>
              <a:rPr lang="en-US" sz="24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Social media analysis </a:t>
            </a:r>
          </a:p>
          <a:p>
            <a:pPr marL="342900" lvl="0" indent="-342900" algn="just" eaLnBrk="1" hangingPunct="1">
              <a:spcBef>
                <a:spcPts val="0"/>
              </a:spcBef>
              <a:spcAft>
                <a:spcPts val="0"/>
              </a:spcAft>
              <a:buClr>
                <a:schemeClr val="tx2">
                  <a:lumMod val="75000"/>
                </a:schemeClr>
              </a:buClr>
              <a:buSzPct val="80000"/>
              <a:buFont typeface="Courier New" panose="02070309020205020404" pitchFamily="49" charset="0"/>
              <a:buChar char="o"/>
              <a:tabLst>
                <a:tab pos="533400" algn="l"/>
                <a:tab pos="6183313" algn="l"/>
                <a:tab pos="6459538" algn="l"/>
              </a:tabLst>
            </a:pPr>
            <a:r>
              <a:rPr lang="en-US" sz="2400" dirty="0" err="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eParticipation</a:t>
            </a:r>
            <a:r>
              <a:rPr lang="en-US" sz="24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monitoring (open data analysis) </a:t>
            </a:r>
          </a:p>
          <a:p>
            <a:pPr marL="342900" indent="-342900" algn="just" eaLnBrk="1" hangingPunct="1">
              <a:spcBef>
                <a:spcPts val="0"/>
              </a:spcBef>
              <a:spcAft>
                <a:spcPts val="0"/>
              </a:spcAft>
              <a:buClr>
                <a:schemeClr val="tx2">
                  <a:lumMod val="75000"/>
                </a:schemeClr>
              </a:buClr>
              <a:buSzPct val="80000"/>
              <a:buFont typeface="Courier New" panose="02070309020205020404" pitchFamily="49" charset="0"/>
              <a:buChar char="o"/>
              <a:tabLst>
                <a:tab pos="533400" algn="l"/>
                <a:tab pos="6183313" algn="l"/>
                <a:tab pos="6459538" algn="l"/>
              </a:tabLst>
            </a:pPr>
            <a:r>
              <a:rPr lang="en-US" sz="24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Sociological opinion polls</a:t>
            </a:r>
          </a:p>
          <a:p>
            <a:pPr marL="342900" indent="-342900" algn="just" eaLnBrk="1" hangingPunct="1">
              <a:spcBef>
                <a:spcPts val="0"/>
              </a:spcBef>
              <a:spcAft>
                <a:spcPts val="0"/>
              </a:spcAft>
              <a:buClr>
                <a:schemeClr val="tx2">
                  <a:lumMod val="75000"/>
                </a:schemeClr>
              </a:buClr>
              <a:buSzPct val="80000"/>
              <a:buFont typeface="Courier New" panose="02070309020205020404" pitchFamily="49" charset="0"/>
              <a:buChar char="o"/>
              <a:tabLst>
                <a:tab pos="533400" algn="l"/>
                <a:tab pos="6183313" algn="l"/>
                <a:tab pos="6459538" algn="l"/>
              </a:tabLst>
            </a:pPr>
            <a:r>
              <a:rPr lang="en-US" sz="24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Casual maps method </a:t>
            </a:r>
            <a:r>
              <a:rPr lang="en-US" sz="2400" dirty="0" smtClean="0">
                <a:solidFill>
                  <a:schemeClr val="bg2">
                    <a:lumMod val="1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(e.g. Policy compass project)</a:t>
            </a:r>
          </a:p>
          <a:p>
            <a:pPr marL="342900" indent="-342900" algn="just" eaLnBrk="1" hangingPunct="1">
              <a:spcBef>
                <a:spcPts val="0"/>
              </a:spcBef>
              <a:spcAft>
                <a:spcPts val="0"/>
              </a:spcAft>
              <a:buClr>
                <a:schemeClr val="tx2">
                  <a:lumMod val="75000"/>
                </a:schemeClr>
              </a:buClr>
              <a:buSzPct val="80000"/>
              <a:buFont typeface="Courier New" panose="02070309020205020404" pitchFamily="49" charset="0"/>
              <a:buChar char="o"/>
              <a:tabLst>
                <a:tab pos="533400" algn="l"/>
                <a:tab pos="6183313" algn="l"/>
                <a:tab pos="6459538" algn="l"/>
              </a:tabLst>
            </a:pPr>
            <a:r>
              <a:rPr lang="en-US" sz="2400" dirty="0">
                <a:solidFill>
                  <a:schemeClr val="bg2">
                    <a:lumMod val="1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Methods of indeterminate </a:t>
            </a:r>
            <a:r>
              <a:rPr lang="en-US" sz="2400" dirty="0" smtClean="0">
                <a:solidFill>
                  <a:schemeClr val="bg2">
                    <a:lumMod val="1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problems solving</a:t>
            </a:r>
            <a:endParaRPr lang="en-US" sz="24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9" name="Рисунок 8" descr="Clipboard04.jpg"/>
          <p:cNvPicPr>
            <a:picLocks noChangeAspect="1"/>
          </p:cNvPicPr>
          <p:nvPr/>
        </p:nvPicPr>
        <p:blipFill rotWithShape="1">
          <a:blip r:embed="rId3"/>
          <a:srcRect b="7004"/>
          <a:stretch/>
        </p:blipFill>
        <p:spPr>
          <a:xfrm>
            <a:off x="7297475" y="5745708"/>
            <a:ext cx="1846523" cy="1124476"/>
          </a:xfrm>
          <a:prstGeom prst="rect">
            <a:avLst/>
          </a:prstGeom>
        </p:spPr>
      </p:pic>
      <p:pic>
        <p:nvPicPr>
          <p:cNvPr id="11" name="Рисунок 1"/>
          <p:cNvPicPr>
            <a:picLocks noChangeAspect="1"/>
          </p:cNvPicPr>
          <p:nvPr/>
        </p:nvPicPr>
        <p:blipFill>
          <a:blip r:embed="rId4"/>
          <a:srcRect/>
          <a:stretch>
            <a:fillRect/>
          </a:stretch>
        </p:blipFill>
        <p:spPr bwMode="auto">
          <a:xfrm>
            <a:off x="4550253" y="5200225"/>
            <a:ext cx="2830059" cy="1685159"/>
          </a:xfrm>
          <a:prstGeom prst="rect">
            <a:avLst/>
          </a:prstGeom>
          <a:noFill/>
          <a:ln w="9525">
            <a:noFill/>
            <a:miter lim="800000"/>
            <a:headEnd/>
            <a:tailEnd/>
          </a:ln>
        </p:spPr>
      </p:pic>
      <p:pic>
        <p:nvPicPr>
          <p:cNvPr id="12" name="Рисунок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84" y="3756642"/>
            <a:ext cx="4725879" cy="3101358"/>
          </a:xfrm>
          <a:prstGeom prst="rect">
            <a:avLst/>
          </a:prstGeom>
        </p:spPr>
      </p:pic>
      <p:pic>
        <p:nvPicPr>
          <p:cNvPr id="7" name="Рисунок 6" descr="Clipboard02.jpg"/>
          <p:cNvPicPr>
            <a:picLocks noChangeAspect="1"/>
          </p:cNvPicPr>
          <p:nvPr/>
        </p:nvPicPr>
        <p:blipFill>
          <a:blip r:embed="rId6"/>
          <a:stretch>
            <a:fillRect/>
          </a:stretch>
        </p:blipFill>
        <p:spPr>
          <a:xfrm>
            <a:off x="6462167" y="3503455"/>
            <a:ext cx="2681832" cy="2242253"/>
          </a:xfrm>
          <a:prstGeom prst="rect">
            <a:avLst/>
          </a:prstGeom>
        </p:spPr>
      </p:pic>
      <p:pic>
        <p:nvPicPr>
          <p:cNvPr id="13" name="Рисунок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12480" y="3645024"/>
            <a:ext cx="2049686" cy="1684586"/>
          </a:xfrm>
          <a:prstGeom prst="rect">
            <a:avLst/>
          </a:prstGeom>
        </p:spPr>
      </p:pic>
    </p:spTree>
    <p:extLst>
      <p:ext uri="{BB962C8B-B14F-4D97-AF65-F5344CB8AC3E}">
        <p14:creationId xmlns:p14="http://schemas.microsoft.com/office/powerpoint/2010/main" val="8418358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rotWithShape="1">
          <a:blip r:embed="rId2" cstate="print">
            <a:extLst>
              <a:ext uri="{28A0092B-C50C-407E-A947-70E740481C1C}">
                <a14:useLocalDpi xmlns:a14="http://schemas.microsoft.com/office/drawing/2010/main" val="0"/>
              </a:ext>
            </a:extLst>
          </a:blip>
          <a:srcRect l="2750" r="4334"/>
          <a:stretch/>
        </p:blipFill>
        <p:spPr>
          <a:xfrm>
            <a:off x="-1" y="0"/>
            <a:ext cx="9180513" cy="6858000"/>
          </a:xfrm>
          <a:prstGeom prst="rect">
            <a:avLst/>
          </a:prstGeom>
        </p:spPr>
      </p:pic>
      <p:sp>
        <p:nvSpPr>
          <p:cNvPr id="5" name="TextBox 4"/>
          <p:cNvSpPr txBox="1"/>
          <p:nvPr/>
        </p:nvSpPr>
        <p:spPr>
          <a:xfrm>
            <a:off x="5663584" y="6467861"/>
            <a:ext cx="3531736" cy="369332"/>
          </a:xfrm>
          <a:prstGeom prst="rect">
            <a:avLst/>
          </a:prstGeom>
          <a:noFill/>
        </p:spPr>
        <p:txBody>
          <a:bodyPr wrap="none" rtlCol="0">
            <a:spAutoFit/>
          </a:bodyPr>
          <a:lstStyle/>
          <a:p>
            <a:r>
              <a:rPr lang="en-US" dirty="0" smtClean="0">
                <a:solidFill>
                  <a:schemeClr val="bg1"/>
                </a:solidFill>
              </a:rPr>
              <a:t>Illustration by Hank Osuna, 2013</a:t>
            </a:r>
            <a:endParaRPr lang="ru-RU" dirty="0">
              <a:solidFill>
                <a:schemeClr val="bg1"/>
              </a:solidFill>
            </a:endParaRPr>
          </a:p>
        </p:txBody>
      </p:sp>
      <p:sp>
        <p:nvSpPr>
          <p:cNvPr id="6" name="TextBox 5"/>
          <p:cNvSpPr txBox="1"/>
          <p:nvPr/>
        </p:nvSpPr>
        <p:spPr>
          <a:xfrm>
            <a:off x="2725048" y="620688"/>
            <a:ext cx="3647152" cy="923330"/>
          </a:xfrm>
          <a:prstGeom prst="rect">
            <a:avLst/>
          </a:prstGeom>
          <a:noFill/>
        </p:spPr>
        <p:txBody>
          <a:bodyPr wrap="none" rtlCol="0">
            <a:spAutoFit/>
          </a:bodyPr>
          <a:lstStyle/>
          <a:p>
            <a:r>
              <a:rPr lang="en-US" sz="5400" dirty="0" smtClean="0"/>
              <a:t>Experience</a:t>
            </a:r>
            <a:endParaRPr lang="ru-RU" sz="5400" dirty="0"/>
          </a:p>
        </p:txBody>
      </p:sp>
    </p:spTree>
    <p:extLst>
      <p:ext uri="{BB962C8B-B14F-4D97-AF65-F5344CB8AC3E}">
        <p14:creationId xmlns:p14="http://schemas.microsoft.com/office/powerpoint/2010/main" val="17072475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30" descr="K:\NGUlogo1.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504" y="70826"/>
            <a:ext cx="2270125" cy="1410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
          <p:cNvSpPr txBox="1">
            <a:spLocks noChangeArrowheads="1"/>
          </p:cNvSpPr>
          <p:nvPr/>
        </p:nvSpPr>
        <p:spPr bwMode="auto">
          <a:xfrm>
            <a:off x="179512" y="1628800"/>
            <a:ext cx="8784976"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444500" eaLnBrk="0" hangingPunct="0">
              <a:tabLst>
                <a:tab pos="533400" algn="l"/>
              </a:tabLst>
              <a:defRPr>
                <a:solidFill>
                  <a:schemeClr val="tx1"/>
                </a:solidFill>
                <a:latin typeface="Arial" charset="0"/>
                <a:cs typeface="Arial" charset="0"/>
              </a:defRPr>
            </a:lvl1pPr>
            <a:lvl2pPr marL="742950" indent="-285750" eaLnBrk="0" hangingPunct="0">
              <a:tabLst>
                <a:tab pos="533400" algn="l"/>
              </a:tabLst>
              <a:defRPr>
                <a:solidFill>
                  <a:schemeClr val="tx1"/>
                </a:solidFill>
                <a:latin typeface="Arial" charset="0"/>
                <a:cs typeface="Arial" charset="0"/>
              </a:defRPr>
            </a:lvl2pPr>
            <a:lvl3pPr marL="1143000" indent="-228600" eaLnBrk="0" hangingPunct="0">
              <a:tabLst>
                <a:tab pos="533400" algn="l"/>
              </a:tabLst>
              <a:defRPr>
                <a:solidFill>
                  <a:schemeClr val="tx1"/>
                </a:solidFill>
                <a:latin typeface="Arial" charset="0"/>
                <a:cs typeface="Arial" charset="0"/>
              </a:defRPr>
            </a:lvl3pPr>
            <a:lvl4pPr marL="1600200" indent="-228600" eaLnBrk="0" hangingPunct="0">
              <a:tabLst>
                <a:tab pos="533400" algn="l"/>
              </a:tabLst>
              <a:defRPr>
                <a:solidFill>
                  <a:schemeClr val="tx1"/>
                </a:solidFill>
                <a:latin typeface="Arial" charset="0"/>
                <a:cs typeface="Arial" charset="0"/>
              </a:defRPr>
            </a:lvl4pPr>
            <a:lvl5pPr marL="2057400" indent="-228600" eaLnBrk="0" hangingPunct="0">
              <a:tabLst>
                <a:tab pos="533400"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533400"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533400"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533400"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533400" algn="l"/>
              </a:tabLst>
              <a:defRPr>
                <a:solidFill>
                  <a:schemeClr val="tx1"/>
                </a:solidFill>
                <a:latin typeface="Arial" charset="0"/>
                <a:cs typeface="Arial" charset="0"/>
              </a:defRPr>
            </a:lvl9pPr>
          </a:lstStyle>
          <a:p>
            <a:pPr marL="457200" indent="-457200" algn="just" eaLnBrk="1" hangingPunct="1">
              <a:lnSpc>
                <a:spcPct val="80000"/>
              </a:lnSpc>
              <a:spcBef>
                <a:spcPct val="20000"/>
              </a:spcBef>
              <a:spcAft>
                <a:spcPts val="900"/>
              </a:spcAft>
              <a:buClr>
                <a:schemeClr val="tx1">
                  <a:lumMod val="60000"/>
                  <a:lumOff val="40000"/>
                </a:schemeClr>
              </a:buClr>
              <a:buSzPct val="80000"/>
              <a:buFont typeface="Wingdings" panose="05000000000000000000" pitchFamily="2" charset="2"/>
              <a:buChar char="ü"/>
              <a:tabLst>
                <a:tab pos="533400" algn="l"/>
                <a:tab pos="6183313" algn="l"/>
                <a:tab pos="6459538" algn="l"/>
              </a:tabLst>
            </a:pPr>
            <a:r>
              <a:rPr lang="en-US" sz="3200" b="1" dirty="0" smtClean="0">
                <a:solidFill>
                  <a:schemeClr val="bg2">
                    <a:lumMod val="10000"/>
                  </a:schemeClr>
                </a:solidFill>
                <a:effectLst>
                  <a:outerShdw blurRad="38100" dist="38100" dir="2700000" algn="tl">
                    <a:srgbClr val="000000">
                      <a:alpha val="43137"/>
                    </a:srgbClr>
                  </a:outerShdw>
                </a:effectLst>
                <a:latin typeface="Baskerville Old Face" pitchFamily="18" charset="0"/>
              </a:rPr>
              <a:t>Development of </a:t>
            </a:r>
            <a:r>
              <a:rPr lang="en-US" sz="3200" b="1" dirty="0">
                <a:solidFill>
                  <a:schemeClr val="bg2">
                    <a:lumMod val="10000"/>
                  </a:schemeClr>
                </a:solidFill>
                <a:effectLst>
                  <a:outerShdw blurRad="38100" dist="38100" dir="2700000" algn="tl">
                    <a:srgbClr val="000000">
                      <a:alpha val="43137"/>
                    </a:srgbClr>
                  </a:outerShdw>
                </a:effectLst>
                <a:latin typeface="Baskerville Old Face" pitchFamily="18" charset="0"/>
              </a:rPr>
              <a:t>the assembled </a:t>
            </a:r>
            <a:r>
              <a:rPr lang="en-US" sz="3200" b="1" dirty="0" smtClean="0">
                <a:solidFill>
                  <a:schemeClr val="bg2">
                    <a:lumMod val="10000"/>
                  </a:schemeClr>
                </a:solidFill>
                <a:effectLst>
                  <a:outerShdw blurRad="38100" dist="38100" dir="2700000" algn="tl">
                    <a:srgbClr val="000000">
                      <a:alpha val="43137"/>
                    </a:srgbClr>
                  </a:outerShdw>
                </a:effectLst>
                <a:latin typeface="Baskerville Old Face" pitchFamily="18" charset="0"/>
              </a:rPr>
              <a:t>model taking into account professional and educational descriptors, main official (QF related) </a:t>
            </a:r>
            <a:r>
              <a:rPr lang="en-US" sz="3200" b="1" dirty="0">
                <a:solidFill>
                  <a:schemeClr val="bg2">
                    <a:lumMod val="10000"/>
                  </a:schemeClr>
                </a:solidFill>
                <a:effectLst>
                  <a:outerShdw blurRad="38100" dist="38100" dir="2700000" algn="tl">
                    <a:srgbClr val="000000">
                      <a:alpha val="43137"/>
                    </a:srgbClr>
                  </a:outerShdw>
                </a:effectLst>
                <a:latin typeface="Baskerville Old Face" pitchFamily="18" charset="0"/>
              </a:rPr>
              <a:t>essences </a:t>
            </a:r>
            <a:r>
              <a:rPr lang="en-US" sz="3200" b="1" dirty="0" smtClean="0">
                <a:solidFill>
                  <a:schemeClr val="bg2">
                    <a:lumMod val="10000"/>
                  </a:schemeClr>
                </a:solidFill>
                <a:effectLst>
                  <a:outerShdw blurRad="38100" dist="38100" dir="2700000" algn="tl">
                    <a:srgbClr val="000000">
                      <a:alpha val="43137"/>
                    </a:srgbClr>
                  </a:outerShdw>
                </a:effectLst>
                <a:latin typeface="Baskerville Old Face" pitchFamily="18" charset="0"/>
              </a:rPr>
              <a:t>in the scope of view of the theory of sets.</a:t>
            </a:r>
          </a:p>
          <a:p>
            <a:pPr marL="457200" indent="-457200" algn="just" eaLnBrk="1" hangingPunct="1">
              <a:lnSpc>
                <a:spcPct val="80000"/>
              </a:lnSpc>
              <a:spcBef>
                <a:spcPct val="20000"/>
              </a:spcBef>
              <a:spcAft>
                <a:spcPts val="900"/>
              </a:spcAft>
              <a:buClr>
                <a:schemeClr val="tx1">
                  <a:lumMod val="60000"/>
                  <a:lumOff val="40000"/>
                </a:schemeClr>
              </a:buClr>
              <a:buSzPct val="80000"/>
              <a:buFont typeface="Wingdings" panose="05000000000000000000" pitchFamily="2" charset="2"/>
              <a:buChar char="ü"/>
              <a:tabLst>
                <a:tab pos="533400" algn="l"/>
                <a:tab pos="6183313" algn="l"/>
                <a:tab pos="6459538" algn="l"/>
              </a:tabLst>
            </a:pPr>
            <a:r>
              <a:rPr lang="en-US" sz="3200" b="1" dirty="0" smtClean="0">
                <a:solidFill>
                  <a:schemeClr val="bg2">
                    <a:lumMod val="10000"/>
                  </a:schemeClr>
                </a:solidFill>
                <a:effectLst>
                  <a:outerShdw blurRad="38100" dist="38100" dir="2700000" algn="tl">
                    <a:srgbClr val="000000">
                      <a:alpha val="43137"/>
                    </a:srgbClr>
                  </a:outerShdw>
                </a:effectLst>
                <a:latin typeface="Baskerville Old Face" pitchFamily="18" charset="0"/>
              </a:rPr>
              <a:t>Development of the methodology of educational SQF and SQS design concerning software and data architecture also.</a:t>
            </a:r>
          </a:p>
          <a:p>
            <a:pPr marL="457200" indent="-457200" algn="just" eaLnBrk="1" hangingPunct="1">
              <a:lnSpc>
                <a:spcPct val="80000"/>
              </a:lnSpc>
              <a:spcBef>
                <a:spcPct val="20000"/>
              </a:spcBef>
              <a:spcAft>
                <a:spcPts val="900"/>
              </a:spcAft>
              <a:buClr>
                <a:schemeClr val="tx1">
                  <a:lumMod val="60000"/>
                  <a:lumOff val="40000"/>
                </a:schemeClr>
              </a:buClr>
              <a:buSzPct val="80000"/>
              <a:buFont typeface="Wingdings" panose="05000000000000000000" pitchFamily="2" charset="2"/>
              <a:buChar char="ü"/>
              <a:tabLst>
                <a:tab pos="533400" algn="l"/>
                <a:tab pos="6183313" algn="l"/>
                <a:tab pos="6459538" algn="l"/>
              </a:tabLst>
            </a:pPr>
            <a:r>
              <a:rPr lang="en-US" sz="3200" b="1" dirty="0" smtClean="0">
                <a:solidFill>
                  <a:schemeClr val="bg2">
                    <a:lumMod val="10000"/>
                  </a:schemeClr>
                </a:solidFill>
                <a:effectLst>
                  <a:outerShdw blurRad="38100" dist="38100" dir="2700000" algn="tl">
                    <a:srgbClr val="000000">
                      <a:alpha val="43137"/>
                    </a:srgbClr>
                  </a:outerShdw>
                </a:effectLst>
                <a:latin typeface="Baskerville Old Face" pitchFamily="18" charset="0"/>
              </a:rPr>
              <a:t>Development of the web platform for optimizing methodologist’s desktop while NQF, SQF, SQS design (</a:t>
            </a:r>
            <a:r>
              <a:rPr lang="en-US" sz="3200" b="1" dirty="0" smtClean="0">
                <a:solidFill>
                  <a:schemeClr val="bg2">
                    <a:lumMod val="10000"/>
                  </a:schemeClr>
                </a:solidFill>
                <a:effectLst>
                  <a:outerShdw blurRad="38100" dist="38100" dir="2700000" algn="tl">
                    <a:srgbClr val="000000">
                      <a:alpha val="43137"/>
                    </a:srgbClr>
                  </a:outerShdw>
                </a:effectLst>
                <a:latin typeface="Baskerville Old Face" pitchFamily="18" charset="0"/>
                <a:hlinkClick r:id="rId3"/>
              </a:rPr>
              <a:t>http://inarm-temp.herokuapp.com/</a:t>
            </a:r>
            <a:r>
              <a:rPr lang="en-US" sz="3200" b="1" dirty="0" smtClean="0">
                <a:solidFill>
                  <a:schemeClr val="bg2">
                    <a:lumMod val="10000"/>
                  </a:schemeClr>
                </a:solidFill>
                <a:effectLst>
                  <a:outerShdw blurRad="38100" dist="38100" dir="2700000" algn="tl">
                    <a:srgbClr val="000000">
                      <a:alpha val="43137"/>
                    </a:srgbClr>
                  </a:outerShdw>
                </a:effectLst>
                <a:latin typeface="Baskerville Old Face" pitchFamily="18" charset="0"/>
              </a:rPr>
              <a:t>).</a:t>
            </a:r>
          </a:p>
          <a:p>
            <a:pPr marL="457200" indent="-457200" algn="just" eaLnBrk="1" hangingPunct="1">
              <a:lnSpc>
                <a:spcPct val="80000"/>
              </a:lnSpc>
              <a:spcBef>
                <a:spcPct val="20000"/>
              </a:spcBef>
              <a:spcAft>
                <a:spcPts val="900"/>
              </a:spcAft>
              <a:buClr>
                <a:schemeClr val="tx1">
                  <a:lumMod val="60000"/>
                  <a:lumOff val="40000"/>
                </a:schemeClr>
              </a:buClr>
              <a:buSzPct val="80000"/>
              <a:buFont typeface="Wingdings" panose="05000000000000000000" pitchFamily="2" charset="2"/>
              <a:buChar char="ü"/>
              <a:tabLst>
                <a:tab pos="533400" algn="l"/>
                <a:tab pos="6183313" algn="l"/>
                <a:tab pos="6459538" algn="l"/>
              </a:tabLst>
            </a:pPr>
            <a:r>
              <a:rPr lang="en-US" sz="2000" b="1" dirty="0" smtClean="0">
                <a:solidFill>
                  <a:schemeClr val="bg2">
                    <a:lumMod val="10000"/>
                  </a:schemeClr>
                </a:solidFill>
                <a:effectLst>
                  <a:outerShdw blurRad="38100" dist="38100" dir="2700000" algn="tl">
                    <a:srgbClr val="000000">
                      <a:alpha val="43137"/>
                    </a:srgbClr>
                  </a:outerShdw>
                </a:effectLst>
                <a:latin typeface="Baskerville Old Face" pitchFamily="18" charset="0"/>
              </a:rPr>
              <a:t>Development of pilot SQF in IT.</a:t>
            </a:r>
            <a:endParaRPr lang="ru-RU" sz="2000" b="1" dirty="0">
              <a:solidFill>
                <a:schemeClr val="bg2">
                  <a:lumMod val="10000"/>
                </a:schemeClr>
              </a:solidFill>
              <a:effectLst>
                <a:outerShdw blurRad="38100" dist="38100" dir="2700000" algn="tl">
                  <a:srgbClr val="000000">
                    <a:alpha val="43137"/>
                  </a:srgbClr>
                </a:outerShdw>
              </a:effectLst>
              <a:latin typeface="Baskerville Old Face" pitchFamily="18" charset="0"/>
            </a:endParaRPr>
          </a:p>
        </p:txBody>
      </p:sp>
      <p:sp>
        <p:nvSpPr>
          <p:cNvPr id="8" name="Rectangle 3"/>
          <p:cNvSpPr txBox="1">
            <a:spLocks noChangeArrowheads="1"/>
          </p:cNvSpPr>
          <p:nvPr/>
        </p:nvSpPr>
        <p:spPr bwMode="auto">
          <a:xfrm>
            <a:off x="3563888" y="776163"/>
            <a:ext cx="5040559" cy="474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444500" eaLnBrk="0" hangingPunct="0">
              <a:tabLst>
                <a:tab pos="533400" algn="l"/>
              </a:tabLst>
              <a:defRPr>
                <a:solidFill>
                  <a:schemeClr val="tx1"/>
                </a:solidFill>
                <a:latin typeface="Arial" charset="0"/>
                <a:cs typeface="Arial" charset="0"/>
              </a:defRPr>
            </a:lvl1pPr>
            <a:lvl2pPr marL="742950" indent="-285750" eaLnBrk="0" hangingPunct="0">
              <a:tabLst>
                <a:tab pos="533400" algn="l"/>
              </a:tabLst>
              <a:defRPr>
                <a:solidFill>
                  <a:schemeClr val="tx1"/>
                </a:solidFill>
                <a:latin typeface="Arial" charset="0"/>
                <a:cs typeface="Arial" charset="0"/>
              </a:defRPr>
            </a:lvl2pPr>
            <a:lvl3pPr marL="1143000" indent="-228600" eaLnBrk="0" hangingPunct="0">
              <a:tabLst>
                <a:tab pos="533400" algn="l"/>
              </a:tabLst>
              <a:defRPr>
                <a:solidFill>
                  <a:schemeClr val="tx1"/>
                </a:solidFill>
                <a:latin typeface="Arial" charset="0"/>
                <a:cs typeface="Arial" charset="0"/>
              </a:defRPr>
            </a:lvl3pPr>
            <a:lvl4pPr marL="1600200" indent="-228600" eaLnBrk="0" hangingPunct="0">
              <a:tabLst>
                <a:tab pos="533400" algn="l"/>
              </a:tabLst>
              <a:defRPr>
                <a:solidFill>
                  <a:schemeClr val="tx1"/>
                </a:solidFill>
                <a:latin typeface="Arial" charset="0"/>
                <a:cs typeface="Arial" charset="0"/>
              </a:defRPr>
            </a:lvl4pPr>
            <a:lvl5pPr marL="2057400" indent="-228600" eaLnBrk="0" hangingPunct="0">
              <a:tabLst>
                <a:tab pos="533400"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533400"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533400"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533400"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533400" algn="l"/>
              </a:tabLst>
              <a:defRPr>
                <a:solidFill>
                  <a:schemeClr val="tx1"/>
                </a:solidFill>
                <a:latin typeface="Arial" charset="0"/>
                <a:cs typeface="Arial" charset="0"/>
              </a:defRPr>
            </a:lvl9pPr>
          </a:lstStyle>
          <a:p>
            <a:pPr indent="0" eaLnBrk="1" hangingPunct="1">
              <a:lnSpc>
                <a:spcPct val="80000"/>
              </a:lnSpc>
              <a:spcBef>
                <a:spcPct val="20000"/>
              </a:spcBef>
              <a:spcAft>
                <a:spcPts val="900"/>
              </a:spcAft>
              <a:buClr>
                <a:srgbClr val="C3260C"/>
              </a:buClr>
              <a:buSzPct val="80000"/>
              <a:tabLst>
                <a:tab pos="533400" algn="l"/>
                <a:tab pos="6183313" algn="l"/>
                <a:tab pos="6459538" algn="l"/>
              </a:tabLst>
            </a:pPr>
            <a:r>
              <a:rPr lang="en-US" sz="4400" b="1" dirty="0" smtClean="0">
                <a:solidFill>
                  <a:schemeClr val="bg2">
                    <a:lumMod val="10000"/>
                  </a:schemeClr>
                </a:solidFill>
                <a:effectLst>
                  <a:outerShdw blurRad="38100" dist="38100" dir="2700000" algn="tl">
                    <a:srgbClr val="000000">
                      <a:alpha val="43137"/>
                    </a:srgbClr>
                  </a:outerShdw>
                </a:effectLst>
                <a:latin typeface="Sakkal Majalla" pitchFamily="2" charset="-78"/>
                <a:cs typeface="Sakkal Majalla" pitchFamily="2" charset="-78"/>
              </a:rPr>
              <a:t>Achieved TEMPUS results</a:t>
            </a:r>
          </a:p>
        </p:txBody>
      </p:sp>
    </p:spTree>
    <p:extLst>
      <p:ext uri="{BB962C8B-B14F-4D97-AF65-F5344CB8AC3E}">
        <p14:creationId xmlns:p14="http://schemas.microsoft.com/office/powerpoint/2010/main" val="1640170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anim calcmode="lin" valueType="num">
                                      <p:cBhvr>
                                        <p:cTn id="8"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Effect transition="in" filter="fade">
                                      <p:cBhvr>
                                        <p:cTn id="13" dur="500"/>
                                        <p:tgtEl>
                                          <p:spTgt spid="7">
                                            <p:txEl>
                                              <p:pRg st="1" end="1"/>
                                            </p:txEl>
                                          </p:spTgt>
                                        </p:tgtEl>
                                      </p:cBhvr>
                                    </p:animEffect>
                                    <p:anim calcmode="lin" valueType="num">
                                      <p:cBhvr>
                                        <p:cTn id="14"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5" dur="5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500"/>
                                        <p:tgtEl>
                                          <p:spTgt spid="7">
                                            <p:txEl>
                                              <p:pRg st="2" end="2"/>
                                            </p:txEl>
                                          </p:spTgt>
                                        </p:tgtEl>
                                      </p:cBhvr>
                                    </p:animEffect>
                                    <p:anim calcmode="lin" valueType="num">
                                      <p:cBhvr>
                                        <p:cTn id="20"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1" dur="5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fade">
                                      <p:cBhvr>
                                        <p:cTn id="25" dur="500"/>
                                        <p:tgtEl>
                                          <p:spTgt spid="7">
                                            <p:txEl>
                                              <p:pRg st="3" end="3"/>
                                            </p:txEl>
                                          </p:spTgt>
                                        </p:tgtEl>
                                      </p:cBhvr>
                                    </p:animEffect>
                                    <p:anim calcmode="lin" valueType="num">
                                      <p:cBhvr>
                                        <p:cTn id="26"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27" dur="5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31"/>
          <p:cNvSpPr txBox="1">
            <a:spLocks noChangeArrowheads="1"/>
          </p:cNvSpPr>
          <p:nvPr/>
        </p:nvSpPr>
        <p:spPr bwMode="auto">
          <a:xfrm>
            <a:off x="1908174" y="44450"/>
            <a:ext cx="669627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449263" indent="-449263" eaLnBrk="1" hangingPunct="1">
              <a:defRPr/>
            </a:pPr>
            <a:r>
              <a:rPr lang="en-US" sz="3600" dirty="0" err="1" smtClean="0">
                <a:solidFill>
                  <a:schemeClr val="tx2">
                    <a:lumMod val="75000"/>
                  </a:schemeClr>
                </a:solidFill>
              </a:rPr>
              <a:t>Dnipropetrovsk</a:t>
            </a:r>
            <a:endParaRPr lang="uk-UA" sz="3600" dirty="0">
              <a:solidFill>
                <a:schemeClr val="tx2">
                  <a:lumMod val="75000"/>
                </a:schemeClr>
              </a:solidFill>
            </a:endParaRPr>
          </a:p>
        </p:txBody>
      </p:sp>
      <p:sp>
        <p:nvSpPr>
          <p:cNvPr id="11" name="Rectangle 3"/>
          <p:cNvSpPr txBox="1">
            <a:spLocks noChangeArrowheads="1"/>
          </p:cNvSpPr>
          <p:nvPr/>
        </p:nvSpPr>
        <p:spPr bwMode="auto">
          <a:xfrm>
            <a:off x="383711" y="1844824"/>
            <a:ext cx="3540217" cy="1368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444500" eaLnBrk="0" hangingPunct="0">
              <a:tabLst>
                <a:tab pos="533400" algn="l"/>
              </a:tabLst>
              <a:defRPr>
                <a:solidFill>
                  <a:schemeClr val="tx1"/>
                </a:solidFill>
                <a:latin typeface="Arial" charset="0"/>
                <a:cs typeface="Arial" charset="0"/>
              </a:defRPr>
            </a:lvl1pPr>
            <a:lvl2pPr marL="742950" indent="-285750" eaLnBrk="0" hangingPunct="0">
              <a:tabLst>
                <a:tab pos="533400" algn="l"/>
              </a:tabLst>
              <a:defRPr>
                <a:solidFill>
                  <a:schemeClr val="tx1"/>
                </a:solidFill>
                <a:latin typeface="Arial" charset="0"/>
                <a:cs typeface="Arial" charset="0"/>
              </a:defRPr>
            </a:lvl2pPr>
            <a:lvl3pPr marL="1143000" indent="-228600" eaLnBrk="0" hangingPunct="0">
              <a:tabLst>
                <a:tab pos="533400" algn="l"/>
              </a:tabLst>
              <a:defRPr>
                <a:solidFill>
                  <a:schemeClr val="tx1"/>
                </a:solidFill>
                <a:latin typeface="Arial" charset="0"/>
                <a:cs typeface="Arial" charset="0"/>
              </a:defRPr>
            </a:lvl3pPr>
            <a:lvl4pPr marL="1600200" indent="-228600" eaLnBrk="0" hangingPunct="0">
              <a:tabLst>
                <a:tab pos="533400" algn="l"/>
              </a:tabLst>
              <a:defRPr>
                <a:solidFill>
                  <a:schemeClr val="tx1"/>
                </a:solidFill>
                <a:latin typeface="Arial" charset="0"/>
                <a:cs typeface="Arial" charset="0"/>
              </a:defRPr>
            </a:lvl4pPr>
            <a:lvl5pPr marL="2057400" indent="-228600" eaLnBrk="0" hangingPunct="0">
              <a:tabLst>
                <a:tab pos="533400"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533400"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533400"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533400"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533400" algn="l"/>
              </a:tabLst>
              <a:defRPr>
                <a:solidFill>
                  <a:schemeClr val="tx1"/>
                </a:solidFill>
                <a:latin typeface="Arial" charset="0"/>
                <a:cs typeface="Arial" charset="0"/>
              </a:defRPr>
            </a:lvl9pPr>
          </a:lstStyle>
          <a:p>
            <a:pPr indent="0" algn="ctr" eaLnBrk="1" hangingPunct="1">
              <a:lnSpc>
                <a:spcPct val="80000"/>
              </a:lnSpc>
              <a:spcBef>
                <a:spcPct val="20000"/>
              </a:spcBef>
              <a:spcAft>
                <a:spcPts val="900"/>
              </a:spcAft>
              <a:buClr>
                <a:srgbClr val="C3260C"/>
              </a:buClr>
              <a:buSzPct val="80000"/>
              <a:tabLst>
                <a:tab pos="533400" algn="l"/>
                <a:tab pos="6183313" algn="l"/>
                <a:tab pos="6459538" algn="l"/>
              </a:tabLst>
            </a:pPr>
            <a:r>
              <a:rPr lang="en-US" sz="3200" b="1" dirty="0" smtClean="0">
                <a:solidFill>
                  <a:schemeClr val="bg2">
                    <a:lumMod val="25000"/>
                  </a:schemeClr>
                </a:solidFill>
                <a:effectLst>
                  <a:outerShdw blurRad="38100" dist="38100" dir="2700000" algn="tl">
                    <a:srgbClr val="000000">
                      <a:alpha val="43137"/>
                    </a:srgbClr>
                  </a:outerShdw>
                </a:effectLst>
                <a:latin typeface="Sylfaen" pitchFamily="18" charset="0"/>
              </a:rPr>
              <a:t>There are 25 higher educational institutes</a:t>
            </a:r>
            <a:endParaRPr lang="en-US" sz="3200" b="1" dirty="0" smtClean="0">
              <a:solidFill>
                <a:schemeClr val="bg2">
                  <a:lumMod val="25000"/>
                </a:schemeClr>
              </a:solidFill>
              <a:effectLst>
                <a:outerShdw blurRad="38100" dist="38100" dir="2700000" algn="tl">
                  <a:srgbClr val="000000">
                    <a:alpha val="43137"/>
                  </a:srgbClr>
                </a:outerShdw>
              </a:effectLst>
              <a:latin typeface="Baskerville Old Face" pitchFamily="18" charset="0"/>
            </a:endParaRPr>
          </a:p>
        </p:txBody>
      </p:sp>
      <p:sp>
        <p:nvSpPr>
          <p:cNvPr id="12" name="Rectangle 3"/>
          <p:cNvSpPr txBox="1">
            <a:spLocks noChangeArrowheads="1"/>
          </p:cNvSpPr>
          <p:nvPr/>
        </p:nvSpPr>
        <p:spPr bwMode="auto">
          <a:xfrm>
            <a:off x="4822121" y="5310209"/>
            <a:ext cx="4142367" cy="639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444500" eaLnBrk="0" hangingPunct="0">
              <a:tabLst>
                <a:tab pos="533400" algn="l"/>
              </a:tabLst>
              <a:defRPr>
                <a:solidFill>
                  <a:schemeClr val="tx1"/>
                </a:solidFill>
                <a:latin typeface="Arial" charset="0"/>
                <a:cs typeface="Arial" charset="0"/>
              </a:defRPr>
            </a:lvl1pPr>
            <a:lvl2pPr marL="742950" indent="-285750" eaLnBrk="0" hangingPunct="0">
              <a:tabLst>
                <a:tab pos="533400" algn="l"/>
              </a:tabLst>
              <a:defRPr>
                <a:solidFill>
                  <a:schemeClr val="tx1"/>
                </a:solidFill>
                <a:latin typeface="Arial" charset="0"/>
                <a:cs typeface="Arial" charset="0"/>
              </a:defRPr>
            </a:lvl2pPr>
            <a:lvl3pPr marL="1143000" indent="-228600" eaLnBrk="0" hangingPunct="0">
              <a:tabLst>
                <a:tab pos="533400" algn="l"/>
              </a:tabLst>
              <a:defRPr>
                <a:solidFill>
                  <a:schemeClr val="tx1"/>
                </a:solidFill>
                <a:latin typeface="Arial" charset="0"/>
                <a:cs typeface="Arial" charset="0"/>
              </a:defRPr>
            </a:lvl3pPr>
            <a:lvl4pPr marL="1600200" indent="-228600" eaLnBrk="0" hangingPunct="0">
              <a:tabLst>
                <a:tab pos="533400" algn="l"/>
              </a:tabLst>
              <a:defRPr>
                <a:solidFill>
                  <a:schemeClr val="tx1"/>
                </a:solidFill>
                <a:latin typeface="Arial" charset="0"/>
                <a:cs typeface="Arial" charset="0"/>
              </a:defRPr>
            </a:lvl4pPr>
            <a:lvl5pPr marL="2057400" indent="-228600" eaLnBrk="0" hangingPunct="0">
              <a:tabLst>
                <a:tab pos="533400"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533400"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533400"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533400"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533400" algn="l"/>
              </a:tabLst>
              <a:defRPr>
                <a:solidFill>
                  <a:schemeClr val="tx1"/>
                </a:solidFill>
                <a:latin typeface="Arial" charset="0"/>
                <a:cs typeface="Arial" charset="0"/>
              </a:defRPr>
            </a:lvl9pPr>
          </a:lstStyle>
          <a:p>
            <a:pPr indent="0" algn="ctr" eaLnBrk="1" hangingPunct="1">
              <a:lnSpc>
                <a:spcPct val="80000"/>
              </a:lnSpc>
              <a:spcBef>
                <a:spcPct val="20000"/>
              </a:spcBef>
              <a:spcAft>
                <a:spcPts val="900"/>
              </a:spcAft>
              <a:buClr>
                <a:srgbClr val="C3260C"/>
              </a:buClr>
              <a:buSzPct val="80000"/>
              <a:tabLst>
                <a:tab pos="533400" algn="l"/>
                <a:tab pos="6183313" algn="l"/>
                <a:tab pos="6459538" algn="l"/>
              </a:tabLst>
            </a:pPr>
            <a:r>
              <a:rPr lang="en-US" sz="3200" b="1" dirty="0" smtClean="0">
                <a:solidFill>
                  <a:schemeClr val="bg2">
                    <a:lumMod val="25000"/>
                  </a:schemeClr>
                </a:solidFill>
                <a:effectLst>
                  <a:outerShdw blurRad="38100" dist="38100" dir="2700000" algn="tl">
                    <a:srgbClr val="000000">
                      <a:alpha val="43137"/>
                    </a:srgbClr>
                  </a:outerShdw>
                </a:effectLst>
                <a:latin typeface="Sylfaen" pitchFamily="18" charset="0"/>
              </a:rPr>
              <a:t>and 164 schools</a:t>
            </a:r>
            <a:endParaRPr lang="en-US" sz="3200" b="1" dirty="0">
              <a:solidFill>
                <a:schemeClr val="bg2">
                  <a:lumMod val="25000"/>
                </a:schemeClr>
              </a:solidFill>
              <a:effectLst>
                <a:outerShdw blurRad="38100" dist="38100" dir="2700000" algn="tl">
                  <a:srgbClr val="000000">
                    <a:alpha val="43137"/>
                  </a:srgbClr>
                </a:outerShdw>
              </a:effectLst>
              <a:latin typeface="Baskerville Old Face" pitchFamily="18" charset="0"/>
            </a:endParaRPr>
          </a:p>
        </p:txBody>
      </p:sp>
      <p:pic>
        <p:nvPicPr>
          <p:cNvPr id="3074" name="Picture 2" descr="C:\Users\Aceer\Desktop\Presentation\Dnipropetrovsk photos\6946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528" y="3789040"/>
            <a:ext cx="4850952" cy="323194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77" name="Picture 5" descr="C:\Users\Aceer\Desktop\Presentation\Dnipropetrovsk photos\672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6839" y="1166798"/>
            <a:ext cx="4827689" cy="319830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78" name="Picture 6" descr="C:\Users\Aceer\Desktop\Presentation\Dnipropetrovsk photos\53671.jpg"/>
          <p:cNvPicPr>
            <a:picLocks noChangeAspect="1" noChangeArrowheads="1"/>
          </p:cNvPicPr>
          <p:nvPr/>
        </p:nvPicPr>
        <p:blipFill rotWithShape="1">
          <a:blip r:embed="rId4">
            <a:extLst>
              <a:ext uri="{28A0092B-C50C-407E-A947-70E740481C1C}">
                <a14:useLocalDpi xmlns:a14="http://schemas.microsoft.com/office/drawing/2010/main" val="0"/>
              </a:ext>
            </a:extLst>
          </a:blip>
          <a:srcRect t="9388"/>
          <a:stretch/>
        </p:blipFill>
        <p:spPr bwMode="auto">
          <a:xfrm>
            <a:off x="4499992" y="4189863"/>
            <a:ext cx="4824536" cy="291154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nvGrpSpPr>
          <p:cNvPr id="14" name="Группа 37"/>
          <p:cNvGrpSpPr>
            <a:grpSpLocks/>
          </p:cNvGrpSpPr>
          <p:nvPr/>
        </p:nvGrpSpPr>
        <p:grpSpPr bwMode="auto">
          <a:xfrm>
            <a:off x="141288" y="44450"/>
            <a:ext cx="2270125" cy="1482725"/>
            <a:chOff x="-468560" y="44624"/>
            <a:chExt cx="2269811" cy="1481855"/>
          </a:xfrm>
        </p:grpSpPr>
        <p:sp>
          <p:nvSpPr>
            <p:cNvPr id="15" name="Овал 14"/>
            <p:cNvSpPr/>
            <p:nvPr/>
          </p:nvSpPr>
          <p:spPr>
            <a:xfrm>
              <a:off x="-181263" y="116020"/>
              <a:ext cx="1676168" cy="1410459"/>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pic>
          <p:nvPicPr>
            <p:cNvPr id="16" name="Picture 30" descr="K:\NGUlogo1.jp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8560" y="44624"/>
              <a:ext cx="2269811" cy="1409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079" name="Picture 7" descr="C:\Users\Aceer\Desktop\Presentation\Dnipropetrovsk photos\53009.jpg"/>
          <p:cNvPicPr>
            <a:picLocks noChangeAspect="1" noChangeArrowheads="1"/>
          </p:cNvPicPr>
          <p:nvPr/>
        </p:nvPicPr>
        <p:blipFill rotWithShape="1">
          <a:blip r:embed="rId6">
            <a:extLst>
              <a:ext uri="{28A0092B-C50C-407E-A947-70E740481C1C}">
                <a14:useLocalDpi xmlns:a14="http://schemas.microsoft.com/office/drawing/2010/main" val="0"/>
              </a:ext>
            </a:extLst>
          </a:blip>
          <a:srcRect t="5884" b="6704"/>
          <a:stretch/>
        </p:blipFill>
        <p:spPr bwMode="auto">
          <a:xfrm>
            <a:off x="291976" y="1268760"/>
            <a:ext cx="4064000" cy="266429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3370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down)">
                                      <p:cBhvr>
                                        <p:cTn id="7" dur="500"/>
                                        <p:tgtEl>
                                          <p:spTgt spid="307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wipe(down)">
                                      <p:cBhvr>
                                        <p:cTn id="11" dur="500"/>
                                        <p:tgtEl>
                                          <p:spTgt spid="1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3077"/>
                                        </p:tgtEl>
                                        <p:attrNameLst>
                                          <p:attrName>style.visibility</p:attrName>
                                        </p:attrNameLst>
                                      </p:cBhvr>
                                      <p:to>
                                        <p:strVal val="visible"/>
                                      </p:to>
                                    </p:set>
                                    <p:animEffect transition="in" filter="wipe(down)">
                                      <p:cBhvr>
                                        <p:cTn id="16" dur="500"/>
                                        <p:tgtEl>
                                          <p:spTgt spid="3077"/>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12">
                                            <p:txEl>
                                              <p:pRg st="0" end="0"/>
                                            </p:txEl>
                                          </p:spTgt>
                                        </p:tgtEl>
                                        <p:attrNameLst>
                                          <p:attrName>style.visibility</p:attrName>
                                        </p:attrNameLst>
                                      </p:cBhvr>
                                      <p:to>
                                        <p:strVal val="visible"/>
                                      </p:to>
                                    </p:set>
                                    <p:animEffect transition="in" filter="wipe(up)">
                                      <p:cBhvr>
                                        <p:cTn id="20" dur="500"/>
                                        <p:tgtEl>
                                          <p:spTgt spid="12">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3079"/>
                                        </p:tgtEl>
                                        <p:attrNameLst>
                                          <p:attrName>style.visibility</p:attrName>
                                        </p:attrNameLst>
                                      </p:cBhvr>
                                      <p:to>
                                        <p:strVal val="visible"/>
                                      </p:to>
                                    </p:set>
                                    <p:animEffect transition="in" filter="wipe(down)">
                                      <p:cBhvr>
                                        <p:cTn id="25" dur="500"/>
                                        <p:tgtEl>
                                          <p:spTgt spid="3079"/>
                                        </p:tgtEl>
                                      </p:cBhvr>
                                    </p:animEffect>
                                  </p:childTnLst>
                                </p:cTn>
                              </p:par>
                              <p:par>
                                <p:cTn id="26" presetID="22" presetClass="entr" presetSubtype="4" fill="hold" nodeType="withEffect">
                                  <p:stCondLst>
                                    <p:cond delay="0"/>
                                  </p:stCondLst>
                                  <p:childTnLst>
                                    <p:set>
                                      <p:cBhvr>
                                        <p:cTn id="27" dur="1" fill="hold">
                                          <p:stCondLst>
                                            <p:cond delay="0"/>
                                          </p:stCondLst>
                                        </p:cTn>
                                        <p:tgtEl>
                                          <p:spTgt spid="3078"/>
                                        </p:tgtEl>
                                        <p:attrNameLst>
                                          <p:attrName>style.visibility</p:attrName>
                                        </p:attrNameLst>
                                      </p:cBhvr>
                                      <p:to>
                                        <p:strVal val="visible"/>
                                      </p:to>
                                    </p:set>
                                    <p:animEffect transition="in" filter="wipe(down)">
                                      <p:cBhvr>
                                        <p:cTn id="28" dur="5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allAtOnce"/>
      <p:bldP spid="12" grpId="0" build="allAtOnce"/>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p:cNvPicPr>
            <a:picLocks noChangeAspect="1"/>
          </p:cNvPicPr>
          <p:nvPr/>
        </p:nvPicPr>
        <p:blipFill>
          <a:blip r:embed="rId2"/>
          <a:stretch>
            <a:fillRect/>
          </a:stretch>
        </p:blipFill>
        <p:spPr>
          <a:xfrm>
            <a:off x="92058" y="1340768"/>
            <a:ext cx="9181516" cy="5400600"/>
          </a:xfrm>
          <a:prstGeom prst="rect">
            <a:avLst/>
          </a:prstGeom>
        </p:spPr>
      </p:pic>
      <p:sp>
        <p:nvSpPr>
          <p:cNvPr id="2" name="Заголовок 1"/>
          <p:cNvSpPr>
            <a:spLocks noGrp="1"/>
          </p:cNvSpPr>
          <p:nvPr>
            <p:ph type="title"/>
          </p:nvPr>
        </p:nvSpPr>
        <p:spPr>
          <a:xfrm>
            <a:off x="395536" y="260648"/>
            <a:ext cx="7704856" cy="875183"/>
          </a:xfrm>
        </p:spPr>
        <p:txBody>
          <a:bodyPr/>
          <a:lstStyle/>
          <a:p>
            <a:pPr marL="0" indent="0">
              <a:buNone/>
            </a:pPr>
            <a:r>
              <a:rPr lang="en-US" dirty="0" smtClean="0"/>
              <a:t>Aligning experiences</a:t>
            </a:r>
            <a:endParaRPr lang="ru-RU" dirty="0"/>
          </a:p>
        </p:txBody>
      </p:sp>
      <p:sp>
        <p:nvSpPr>
          <p:cNvPr id="6" name="Скругленный прямоугольник 5"/>
          <p:cNvSpPr/>
          <p:nvPr/>
        </p:nvSpPr>
        <p:spPr>
          <a:xfrm>
            <a:off x="2987824" y="3861048"/>
            <a:ext cx="3168352" cy="1728192"/>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lumMod val="50000"/>
                  </a:schemeClr>
                </a:solidFill>
              </a:rPr>
              <a:t>Common language of the information exchange</a:t>
            </a:r>
            <a:endParaRPr lang="ru-RU" sz="2400" dirty="0">
              <a:solidFill>
                <a:schemeClr val="tx1">
                  <a:lumMod val="50000"/>
                </a:schemeClr>
              </a:solidFill>
            </a:endParaRPr>
          </a:p>
        </p:txBody>
      </p:sp>
    </p:spTree>
    <p:extLst>
      <p:ext uri="{BB962C8B-B14F-4D97-AF65-F5344CB8AC3E}">
        <p14:creationId xmlns:p14="http://schemas.microsoft.com/office/powerpoint/2010/main" val="2707908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0" y="476672"/>
            <a:ext cx="9144000" cy="5544616"/>
          </a:xfrm>
          <a:prstGeom prst="rect">
            <a:avLst/>
          </a:prstGeom>
        </p:spPr>
      </p:pic>
      <p:sp>
        <p:nvSpPr>
          <p:cNvPr id="5" name="Заголовок 1"/>
          <p:cNvSpPr>
            <a:spLocks noGrp="1"/>
          </p:cNvSpPr>
          <p:nvPr>
            <p:ph type="title"/>
          </p:nvPr>
        </p:nvSpPr>
        <p:spPr>
          <a:xfrm>
            <a:off x="1763688" y="5982817"/>
            <a:ext cx="7380312" cy="875183"/>
          </a:xfrm>
        </p:spPr>
        <p:txBody>
          <a:bodyPr/>
          <a:lstStyle/>
          <a:p>
            <a:pPr marL="0" indent="0">
              <a:buNone/>
            </a:pPr>
            <a:r>
              <a:rPr lang="en-US" sz="3600" dirty="0" smtClean="0"/>
              <a:t>General Data architecture</a:t>
            </a:r>
            <a:endParaRPr lang="ru-RU" sz="3600" dirty="0"/>
          </a:p>
        </p:txBody>
      </p:sp>
    </p:spTree>
    <p:extLst>
      <p:ext uri="{BB962C8B-B14F-4D97-AF65-F5344CB8AC3E}">
        <p14:creationId xmlns:p14="http://schemas.microsoft.com/office/powerpoint/2010/main" val="16346298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86630"/>
            <a:ext cx="9144000" cy="5534658"/>
          </a:xfrm>
          <a:prstGeom prst="rect">
            <a:avLst/>
          </a:prstGeom>
        </p:spPr>
      </p:pic>
      <p:sp>
        <p:nvSpPr>
          <p:cNvPr id="5" name="Заголовок 1"/>
          <p:cNvSpPr>
            <a:spLocks noGrp="1"/>
          </p:cNvSpPr>
          <p:nvPr>
            <p:ph type="title"/>
          </p:nvPr>
        </p:nvSpPr>
        <p:spPr>
          <a:xfrm>
            <a:off x="1763688" y="5982817"/>
            <a:ext cx="7272808" cy="875183"/>
          </a:xfrm>
        </p:spPr>
        <p:txBody>
          <a:bodyPr>
            <a:normAutofit/>
          </a:bodyPr>
          <a:lstStyle/>
          <a:p>
            <a:pPr marL="0" indent="0">
              <a:buNone/>
            </a:pPr>
            <a:r>
              <a:rPr lang="en-US" sz="3600" dirty="0" smtClean="0"/>
              <a:t>Data model for Ukraine</a:t>
            </a:r>
            <a:endParaRPr lang="ru-RU" sz="3600" dirty="0"/>
          </a:p>
        </p:txBody>
      </p:sp>
    </p:spTree>
    <p:extLst>
      <p:ext uri="{BB962C8B-B14F-4D97-AF65-F5344CB8AC3E}">
        <p14:creationId xmlns:p14="http://schemas.microsoft.com/office/powerpoint/2010/main" val="40988280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48680"/>
            <a:ext cx="9144000" cy="5044542"/>
          </a:xfrm>
          <a:prstGeom prst="rect">
            <a:avLst/>
          </a:prstGeom>
        </p:spPr>
      </p:pic>
      <p:sp>
        <p:nvSpPr>
          <p:cNvPr id="5" name="Заголовок 1"/>
          <p:cNvSpPr>
            <a:spLocks noGrp="1"/>
          </p:cNvSpPr>
          <p:nvPr>
            <p:ph type="title"/>
          </p:nvPr>
        </p:nvSpPr>
        <p:spPr>
          <a:xfrm>
            <a:off x="1763688" y="5982817"/>
            <a:ext cx="7272808" cy="875183"/>
          </a:xfrm>
        </p:spPr>
        <p:txBody>
          <a:bodyPr>
            <a:normAutofit fontScale="90000"/>
          </a:bodyPr>
          <a:lstStyle/>
          <a:p>
            <a:pPr marL="0" indent="0">
              <a:buNone/>
            </a:pPr>
            <a:r>
              <a:rPr lang="en-US" sz="3600" dirty="0" smtClean="0"/>
              <a:t>Data model for Russian Federation</a:t>
            </a:r>
            <a:endParaRPr lang="ru-RU" sz="3600" dirty="0"/>
          </a:p>
        </p:txBody>
      </p:sp>
    </p:spTree>
    <p:extLst>
      <p:ext uri="{BB962C8B-B14F-4D97-AF65-F5344CB8AC3E}">
        <p14:creationId xmlns:p14="http://schemas.microsoft.com/office/powerpoint/2010/main" val="4128961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179512" y="1556792"/>
            <a:ext cx="8820472" cy="4896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444500" eaLnBrk="0" hangingPunct="0">
              <a:tabLst>
                <a:tab pos="533400" algn="l"/>
              </a:tabLst>
              <a:defRPr>
                <a:solidFill>
                  <a:schemeClr val="tx1"/>
                </a:solidFill>
                <a:latin typeface="Arial" charset="0"/>
                <a:cs typeface="Arial" charset="0"/>
              </a:defRPr>
            </a:lvl1pPr>
            <a:lvl2pPr marL="742950" indent="-285750" eaLnBrk="0" hangingPunct="0">
              <a:tabLst>
                <a:tab pos="533400" algn="l"/>
              </a:tabLst>
              <a:defRPr>
                <a:solidFill>
                  <a:schemeClr val="tx1"/>
                </a:solidFill>
                <a:latin typeface="Arial" charset="0"/>
                <a:cs typeface="Arial" charset="0"/>
              </a:defRPr>
            </a:lvl2pPr>
            <a:lvl3pPr marL="1143000" indent="-228600" eaLnBrk="0" hangingPunct="0">
              <a:tabLst>
                <a:tab pos="533400" algn="l"/>
              </a:tabLst>
              <a:defRPr>
                <a:solidFill>
                  <a:schemeClr val="tx1"/>
                </a:solidFill>
                <a:latin typeface="Arial" charset="0"/>
                <a:cs typeface="Arial" charset="0"/>
              </a:defRPr>
            </a:lvl3pPr>
            <a:lvl4pPr marL="1600200" indent="-228600" eaLnBrk="0" hangingPunct="0">
              <a:tabLst>
                <a:tab pos="533400" algn="l"/>
              </a:tabLst>
              <a:defRPr>
                <a:solidFill>
                  <a:schemeClr val="tx1"/>
                </a:solidFill>
                <a:latin typeface="Arial" charset="0"/>
                <a:cs typeface="Arial" charset="0"/>
              </a:defRPr>
            </a:lvl4pPr>
            <a:lvl5pPr marL="2057400" indent="-228600" eaLnBrk="0" hangingPunct="0">
              <a:tabLst>
                <a:tab pos="533400"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533400"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533400"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533400"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533400" algn="l"/>
              </a:tabLst>
              <a:defRPr>
                <a:solidFill>
                  <a:schemeClr val="tx1"/>
                </a:solidFill>
                <a:latin typeface="Arial" charset="0"/>
                <a:cs typeface="Arial" charset="0"/>
              </a:defRPr>
            </a:lvl9pPr>
          </a:lstStyle>
          <a:p>
            <a:pPr indent="0" algn="just" eaLnBrk="1" hangingPunct="1">
              <a:spcBef>
                <a:spcPct val="20000"/>
              </a:spcBef>
              <a:spcAft>
                <a:spcPts val="900"/>
              </a:spcAft>
              <a:buClr>
                <a:srgbClr val="C3260C"/>
              </a:buClr>
              <a:buSzPct val="80000"/>
              <a:tabLst>
                <a:tab pos="533400" algn="l"/>
                <a:tab pos="6183313" algn="l"/>
                <a:tab pos="6459538" algn="l"/>
              </a:tabLst>
            </a:pPr>
            <a:r>
              <a:rPr lang="en-US" sz="2600" b="1" dirty="0" smtClean="0">
                <a:solidFill>
                  <a:schemeClr val="bg2">
                    <a:lumMod val="10000"/>
                  </a:schemeClr>
                </a:solidFill>
                <a:effectLst>
                  <a:outerShdw blurRad="38100" dist="38100" dir="2700000" algn="tl">
                    <a:srgbClr val="000000">
                      <a:alpha val="43137"/>
                    </a:srgbClr>
                  </a:outerShdw>
                </a:effectLst>
                <a:latin typeface="Baskerville Old Face" pitchFamily="18" charset="0"/>
              </a:rPr>
              <a:t>On </a:t>
            </a:r>
            <a:r>
              <a:rPr lang="en-US" sz="2600" b="1" dirty="0">
                <a:solidFill>
                  <a:schemeClr val="bg2">
                    <a:lumMod val="10000"/>
                  </a:schemeClr>
                </a:solidFill>
                <a:effectLst>
                  <a:outerShdw blurRad="38100" dist="38100" dir="2700000" algn="tl">
                    <a:srgbClr val="000000">
                      <a:alpha val="43137"/>
                    </a:srgbClr>
                  </a:outerShdw>
                </a:effectLst>
                <a:latin typeface="Baskerville Old Face" pitchFamily="18" charset="0"/>
              </a:rPr>
              <a:t>the basis of Ukrainian education architecture analysis, analysis of national standards, a web-based platform proposing users to interact with all main entities of the Ukrainian competence system was developed. It completely covers: </a:t>
            </a:r>
            <a:r>
              <a:rPr lang="en-US" sz="2600" b="1" dirty="0" smtClean="0">
                <a:solidFill>
                  <a:schemeClr val="bg2">
                    <a:lumMod val="10000"/>
                  </a:schemeClr>
                </a:solidFill>
                <a:effectLst>
                  <a:outerShdw blurRad="38100" dist="38100" dir="2700000" algn="tl">
                    <a:srgbClr val="000000">
                      <a:alpha val="43137"/>
                    </a:srgbClr>
                  </a:outerShdw>
                </a:effectLst>
                <a:latin typeface="Baskerville Old Face" pitchFamily="18" charset="0"/>
              </a:rPr>
              <a:t>EQF, NQFs, </a:t>
            </a:r>
            <a:r>
              <a:rPr lang="en-US" sz="2600" b="1" dirty="0">
                <a:solidFill>
                  <a:schemeClr val="bg2">
                    <a:lumMod val="10000"/>
                  </a:schemeClr>
                </a:solidFill>
                <a:effectLst>
                  <a:outerShdw blurRad="38100" dist="38100" dir="2700000" algn="tl">
                    <a:srgbClr val="000000">
                      <a:alpha val="43137"/>
                    </a:srgbClr>
                  </a:outerShdw>
                </a:effectLst>
                <a:latin typeface="Baskerville Old Face" pitchFamily="18" charset="0"/>
              </a:rPr>
              <a:t>qualification levels and requirements, </a:t>
            </a:r>
            <a:r>
              <a:rPr lang="en-US" sz="2600" b="1" dirty="0" smtClean="0">
                <a:solidFill>
                  <a:schemeClr val="bg2">
                    <a:lumMod val="10000"/>
                  </a:schemeClr>
                </a:solidFill>
                <a:effectLst>
                  <a:outerShdw blurRad="38100" dist="38100" dir="2700000" algn="tl">
                    <a:srgbClr val="000000">
                      <a:alpha val="43137"/>
                    </a:srgbClr>
                  </a:outerShdw>
                </a:effectLst>
                <a:latin typeface="Baskerville Old Face" pitchFamily="18" charset="0"/>
              </a:rPr>
              <a:t>SQFs, SQSs, </a:t>
            </a:r>
            <a:r>
              <a:rPr lang="en-US" sz="2600" b="1" dirty="0">
                <a:solidFill>
                  <a:schemeClr val="bg2">
                    <a:lumMod val="10000"/>
                  </a:schemeClr>
                </a:solidFill>
                <a:effectLst>
                  <a:outerShdw blurRad="38100" dist="38100" dir="2700000" algn="tl">
                    <a:srgbClr val="000000">
                      <a:alpha val="43137"/>
                    </a:srgbClr>
                  </a:outerShdw>
                </a:effectLst>
                <a:latin typeface="Baskerville Old Face" pitchFamily="18" charset="0"/>
              </a:rPr>
              <a:t>professional standards, curricula, learning outcomes. </a:t>
            </a:r>
            <a:r>
              <a:rPr lang="en-US" sz="2600" b="1" dirty="0" smtClean="0">
                <a:solidFill>
                  <a:schemeClr val="bg2">
                    <a:lumMod val="10000"/>
                  </a:schemeClr>
                </a:solidFill>
                <a:effectLst>
                  <a:outerShdw blurRad="38100" dist="38100" dir="2700000" algn="tl">
                    <a:srgbClr val="000000">
                      <a:alpha val="43137"/>
                    </a:srgbClr>
                  </a:outerShdw>
                </a:effectLst>
                <a:latin typeface="Baskerville Old Face" pitchFamily="18" charset="0"/>
              </a:rPr>
              <a:t>Purpose </a:t>
            </a:r>
            <a:r>
              <a:rPr lang="en-US" sz="2600" b="1" dirty="0">
                <a:solidFill>
                  <a:schemeClr val="bg2">
                    <a:lumMod val="10000"/>
                  </a:schemeClr>
                </a:solidFill>
                <a:effectLst>
                  <a:outerShdw blurRad="38100" dist="38100" dir="2700000" algn="tl">
                    <a:srgbClr val="000000">
                      <a:alpha val="43137"/>
                    </a:srgbClr>
                  </a:outerShdw>
                </a:effectLst>
                <a:latin typeface="Baskerville Old Face" pitchFamily="18" charset="0"/>
              </a:rPr>
              <a:t>of the system - optimization of the methodologist’s desktop while design and fulfilment of sectorial frameworks and </a:t>
            </a:r>
            <a:r>
              <a:rPr lang="en-US" sz="2600" b="1" dirty="0" err="1">
                <a:solidFill>
                  <a:schemeClr val="bg2">
                    <a:lumMod val="10000"/>
                  </a:schemeClr>
                </a:solidFill>
                <a:effectLst>
                  <a:outerShdw blurRad="38100" dist="38100" dir="2700000" algn="tl">
                    <a:srgbClr val="000000">
                      <a:alpha val="43137"/>
                    </a:srgbClr>
                  </a:outerShdw>
                </a:effectLst>
                <a:latin typeface="Baskerville Old Face" pitchFamily="18" charset="0"/>
              </a:rPr>
              <a:t>subframeworks</a:t>
            </a:r>
            <a:r>
              <a:rPr lang="en-US" sz="2600" b="1" dirty="0">
                <a:solidFill>
                  <a:schemeClr val="bg2">
                    <a:lumMod val="10000"/>
                  </a:schemeClr>
                </a:solidFill>
                <a:effectLst>
                  <a:outerShdw blurRad="38100" dist="38100" dir="2700000" algn="tl">
                    <a:srgbClr val="000000">
                      <a:alpha val="43137"/>
                    </a:srgbClr>
                  </a:outerShdw>
                </a:effectLst>
                <a:latin typeface="Baskerville Old Face" pitchFamily="18" charset="0"/>
              </a:rPr>
              <a:t>. Developed tools allow stakeholders to reconsider and timely adjust professional and educational standards, and thus deliberately influence the quality of education, promoting the competitiveness of labor force, increasing human capital.</a:t>
            </a:r>
            <a:endParaRPr lang="ru-RU" sz="2600" b="1" dirty="0">
              <a:solidFill>
                <a:schemeClr val="bg2">
                  <a:lumMod val="10000"/>
                </a:schemeClr>
              </a:solidFill>
              <a:effectLst>
                <a:outerShdw blurRad="38100" dist="38100" dir="2700000" algn="tl">
                  <a:srgbClr val="000000">
                    <a:alpha val="43137"/>
                  </a:srgbClr>
                </a:outerShdw>
              </a:effectLst>
              <a:latin typeface="Baskerville Old Face" pitchFamily="18" charset="0"/>
            </a:endParaRPr>
          </a:p>
        </p:txBody>
      </p:sp>
      <p:pic>
        <p:nvPicPr>
          <p:cNvPr id="9" name="Picture 30" descr="K:\NGUlogo1.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504" y="70826"/>
            <a:ext cx="2270125" cy="1410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87577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Заголовок 1"/>
          <p:cNvSpPr txBox="1">
            <a:spLocks/>
          </p:cNvSpPr>
          <p:nvPr/>
        </p:nvSpPr>
        <p:spPr>
          <a:xfrm>
            <a:off x="1583668" y="0"/>
            <a:ext cx="5976664" cy="875183"/>
          </a:xfrm>
          <a:prstGeom prst="rect">
            <a:avLst/>
          </a:prstGeom>
          <a:effectLst/>
        </p:spPr>
        <p:txBody>
          <a:bodyPr vert="horz" lIns="91440" tIns="45720" rIns="91440" bIns="45720" rtlCol="0" anchor="t" anchorCtr="0">
            <a:normAutofit/>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ctr" fontAlgn="auto">
              <a:spcAft>
                <a:spcPts val="0"/>
              </a:spcAft>
              <a:buFont typeface="Georgia" pitchFamily="18" charset="0"/>
              <a:buNone/>
            </a:pPr>
            <a:r>
              <a:rPr lang="en-US" dirty="0" smtClean="0"/>
              <a:t>Database blueprint</a:t>
            </a:r>
            <a:endParaRPr lang="ru-RU" dirty="0"/>
          </a:p>
        </p:txBody>
      </p:sp>
      <p:pic>
        <p:nvPicPr>
          <p:cNvPr id="16" name="Рисунок 15"/>
          <p:cNvPicPr/>
          <p:nvPr/>
        </p:nvPicPr>
        <p:blipFill>
          <a:blip r:embed="rId2">
            <a:extLst>
              <a:ext uri="{28A0092B-C50C-407E-A947-70E740481C1C}">
                <a14:useLocalDpi xmlns:a14="http://schemas.microsoft.com/office/drawing/2010/main" val="0"/>
              </a:ext>
            </a:extLst>
          </a:blip>
          <a:stretch>
            <a:fillRect/>
          </a:stretch>
        </p:blipFill>
        <p:spPr>
          <a:xfrm>
            <a:off x="0" y="857250"/>
            <a:ext cx="9144001" cy="6000750"/>
          </a:xfrm>
          <a:prstGeom prst="rect">
            <a:avLst/>
          </a:prstGeom>
        </p:spPr>
      </p:pic>
      <p:grpSp>
        <p:nvGrpSpPr>
          <p:cNvPr id="17" name="Группа 16"/>
          <p:cNvGrpSpPr/>
          <p:nvPr/>
        </p:nvGrpSpPr>
        <p:grpSpPr>
          <a:xfrm>
            <a:off x="187318" y="1925855"/>
            <a:ext cx="6852993" cy="3470655"/>
            <a:chOff x="1240866" y="3909012"/>
            <a:chExt cx="9765103" cy="5681025"/>
          </a:xfrm>
        </p:grpSpPr>
        <p:cxnSp>
          <p:nvCxnSpPr>
            <p:cNvPr id="18" name="Прямая соединительная линия 17"/>
            <p:cNvCxnSpPr/>
            <p:nvPr/>
          </p:nvCxnSpPr>
          <p:spPr>
            <a:xfrm>
              <a:off x="6244633" y="3919171"/>
              <a:ext cx="2495004" cy="14703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Прямая соединительная линия 18"/>
            <p:cNvCxnSpPr/>
            <p:nvPr/>
          </p:nvCxnSpPr>
          <p:spPr>
            <a:xfrm flipV="1">
              <a:off x="6730530" y="7982094"/>
              <a:ext cx="2225999" cy="1377442"/>
            </a:xfrm>
            <a:prstGeom prst="line">
              <a:avLst/>
            </a:prstGeom>
          </p:spPr>
          <p:style>
            <a:lnRef idx="1">
              <a:schemeClr val="accent1"/>
            </a:lnRef>
            <a:fillRef idx="0">
              <a:schemeClr val="accent1"/>
            </a:fillRef>
            <a:effectRef idx="0">
              <a:schemeClr val="accent1"/>
            </a:effectRef>
            <a:fontRef idx="minor">
              <a:schemeClr val="tx1"/>
            </a:fontRef>
          </p:style>
        </p:cxnSp>
        <p:grpSp>
          <p:nvGrpSpPr>
            <p:cNvPr id="20" name="Группа 19"/>
            <p:cNvGrpSpPr/>
            <p:nvPr/>
          </p:nvGrpSpPr>
          <p:grpSpPr>
            <a:xfrm>
              <a:off x="1240866" y="3909012"/>
              <a:ext cx="9765103" cy="5681025"/>
              <a:chOff x="1240866" y="3909012"/>
              <a:chExt cx="9765103" cy="5681025"/>
            </a:xfrm>
          </p:grpSpPr>
          <p:pic>
            <p:nvPicPr>
              <p:cNvPr id="21" name="Рисунок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0866" y="4362580"/>
                <a:ext cx="5129523" cy="522745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2" name="Полилиния 21"/>
              <p:cNvSpPr/>
              <p:nvPr/>
            </p:nvSpPr>
            <p:spPr>
              <a:xfrm>
                <a:off x="6234473" y="3909012"/>
                <a:ext cx="4771496" cy="5450524"/>
              </a:xfrm>
              <a:custGeom>
                <a:avLst/>
                <a:gdLst>
                  <a:gd name="connsiteX0" fmla="*/ 0 w 6837680"/>
                  <a:gd name="connsiteY0" fmla="*/ 0 h 5303520"/>
                  <a:gd name="connsiteX1" fmla="*/ 812800 w 6837680"/>
                  <a:gd name="connsiteY1" fmla="*/ 5303520 h 5303520"/>
                  <a:gd name="connsiteX2" fmla="*/ 6837680 w 6837680"/>
                  <a:gd name="connsiteY2" fmla="*/ 3108960 h 5303520"/>
                  <a:gd name="connsiteX3" fmla="*/ 0 w 6837680"/>
                  <a:gd name="connsiteY3" fmla="*/ 0 h 5303520"/>
                  <a:gd name="connsiteX0" fmla="*/ 0 w 6837680"/>
                  <a:gd name="connsiteY0" fmla="*/ 0 h 5450523"/>
                  <a:gd name="connsiteX1" fmla="*/ 504585 w 6837680"/>
                  <a:gd name="connsiteY1" fmla="*/ 5450523 h 5450523"/>
                  <a:gd name="connsiteX2" fmla="*/ 6837680 w 6837680"/>
                  <a:gd name="connsiteY2" fmla="*/ 3108960 h 5450523"/>
                  <a:gd name="connsiteX3" fmla="*/ 0 w 6837680"/>
                  <a:gd name="connsiteY3" fmla="*/ 0 h 5450523"/>
                  <a:gd name="connsiteX0" fmla="*/ 0 w 4771496"/>
                  <a:gd name="connsiteY0" fmla="*/ 0 h 5450523"/>
                  <a:gd name="connsiteX1" fmla="*/ 504585 w 4771496"/>
                  <a:gd name="connsiteY1" fmla="*/ 5450523 h 5450523"/>
                  <a:gd name="connsiteX2" fmla="*/ 4771496 w 4771496"/>
                  <a:gd name="connsiteY2" fmla="*/ 2841682 h 5450523"/>
                  <a:gd name="connsiteX3" fmla="*/ 0 w 4771496"/>
                  <a:gd name="connsiteY3" fmla="*/ 0 h 5450523"/>
                </a:gdLst>
                <a:ahLst/>
                <a:cxnLst>
                  <a:cxn ang="0">
                    <a:pos x="connsiteX0" y="connsiteY0"/>
                  </a:cxn>
                  <a:cxn ang="0">
                    <a:pos x="connsiteX1" y="connsiteY1"/>
                  </a:cxn>
                  <a:cxn ang="0">
                    <a:pos x="connsiteX2" y="connsiteY2"/>
                  </a:cxn>
                  <a:cxn ang="0">
                    <a:pos x="connsiteX3" y="connsiteY3"/>
                  </a:cxn>
                </a:cxnLst>
                <a:rect l="l" t="t" r="r" b="b"/>
                <a:pathLst>
                  <a:path w="4771496" h="5450523">
                    <a:moveTo>
                      <a:pt x="0" y="0"/>
                    </a:moveTo>
                    <a:lnTo>
                      <a:pt x="504585" y="5450523"/>
                    </a:lnTo>
                    <a:lnTo>
                      <a:pt x="4771496" y="2841682"/>
                    </a:lnTo>
                    <a:lnTo>
                      <a:pt x="0" y="0"/>
                    </a:lnTo>
                    <a:close/>
                  </a:path>
                </a:pathLst>
              </a:custGeom>
              <a:gradFill>
                <a:gsLst>
                  <a:gs pos="0">
                    <a:schemeClr val="tx1">
                      <a:lumMod val="50000"/>
                    </a:schemeClr>
                  </a:gs>
                  <a:gs pos="100000">
                    <a:schemeClr val="bg1">
                      <a:alpha val="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sp>
        <p:nvSpPr>
          <p:cNvPr id="23" name="Номер слайда 3"/>
          <p:cNvSpPr>
            <a:spLocks noGrp="1"/>
          </p:cNvSpPr>
          <p:nvPr>
            <p:ph type="sldNum" sz="quarter" idx="12"/>
          </p:nvPr>
        </p:nvSpPr>
        <p:spPr>
          <a:xfrm>
            <a:off x="7812085" y="5870576"/>
            <a:ext cx="417516" cy="377825"/>
          </a:xfrm>
        </p:spPr>
        <p:txBody>
          <a:bodyPr/>
          <a:lstStyle/>
          <a:p>
            <a:fld id="{D57F1E4F-1CFF-5643-939E-217C01CDF565}" type="slidenum">
              <a:rPr lang="en-US" smtClean="0"/>
              <a:pPr/>
              <a:t>45</a:t>
            </a:fld>
            <a:endParaRPr lang="en-US" dirty="0"/>
          </a:p>
        </p:txBody>
      </p:sp>
    </p:spTree>
    <p:extLst>
      <p:ext uri="{BB962C8B-B14F-4D97-AF65-F5344CB8AC3E}">
        <p14:creationId xmlns:p14="http://schemas.microsoft.com/office/powerpoint/2010/main" val="842861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a:spLocks noGrp="1"/>
          </p:cNvSpPr>
          <p:nvPr>
            <p:ph type="title"/>
          </p:nvPr>
        </p:nvSpPr>
        <p:spPr>
          <a:xfrm>
            <a:off x="1583668" y="0"/>
            <a:ext cx="5976664" cy="875183"/>
          </a:xfrm>
        </p:spPr>
        <p:txBody>
          <a:bodyPr>
            <a:normAutofit/>
          </a:bodyPr>
          <a:lstStyle/>
          <a:p>
            <a:pPr marL="0" indent="0" algn="ctr">
              <a:buNone/>
            </a:pPr>
            <a:r>
              <a:rPr lang="en-US" dirty="0" smtClean="0"/>
              <a:t>Software realization</a:t>
            </a:r>
            <a:endParaRPr lang="ru-RU" dirty="0"/>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36811"/>
            <a:ext cx="9144000" cy="4784377"/>
          </a:xfrm>
          <a:prstGeom prst="rect">
            <a:avLst/>
          </a:prstGeom>
        </p:spPr>
      </p:pic>
    </p:spTree>
    <p:extLst>
      <p:ext uri="{BB962C8B-B14F-4D97-AF65-F5344CB8AC3E}">
        <p14:creationId xmlns:p14="http://schemas.microsoft.com/office/powerpoint/2010/main" val="25200216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323528" y="1580892"/>
            <a:ext cx="8820472" cy="52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444500" eaLnBrk="0" hangingPunct="0">
              <a:tabLst>
                <a:tab pos="533400" algn="l"/>
              </a:tabLst>
              <a:defRPr>
                <a:solidFill>
                  <a:schemeClr val="tx1"/>
                </a:solidFill>
                <a:latin typeface="Arial" charset="0"/>
                <a:cs typeface="Arial" charset="0"/>
              </a:defRPr>
            </a:lvl1pPr>
            <a:lvl2pPr marL="742950" indent="-285750" eaLnBrk="0" hangingPunct="0">
              <a:tabLst>
                <a:tab pos="533400" algn="l"/>
              </a:tabLst>
              <a:defRPr>
                <a:solidFill>
                  <a:schemeClr val="tx1"/>
                </a:solidFill>
                <a:latin typeface="Arial" charset="0"/>
                <a:cs typeface="Arial" charset="0"/>
              </a:defRPr>
            </a:lvl2pPr>
            <a:lvl3pPr marL="1143000" indent="-228600" eaLnBrk="0" hangingPunct="0">
              <a:tabLst>
                <a:tab pos="533400" algn="l"/>
              </a:tabLst>
              <a:defRPr>
                <a:solidFill>
                  <a:schemeClr val="tx1"/>
                </a:solidFill>
                <a:latin typeface="Arial" charset="0"/>
                <a:cs typeface="Arial" charset="0"/>
              </a:defRPr>
            </a:lvl3pPr>
            <a:lvl4pPr marL="1600200" indent="-228600" eaLnBrk="0" hangingPunct="0">
              <a:tabLst>
                <a:tab pos="533400" algn="l"/>
              </a:tabLst>
              <a:defRPr>
                <a:solidFill>
                  <a:schemeClr val="tx1"/>
                </a:solidFill>
                <a:latin typeface="Arial" charset="0"/>
                <a:cs typeface="Arial" charset="0"/>
              </a:defRPr>
            </a:lvl4pPr>
            <a:lvl5pPr marL="2057400" indent="-228600" eaLnBrk="0" hangingPunct="0">
              <a:tabLst>
                <a:tab pos="533400"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533400"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533400"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533400"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533400" algn="l"/>
              </a:tabLst>
              <a:defRPr>
                <a:solidFill>
                  <a:schemeClr val="tx1"/>
                </a:solidFill>
                <a:latin typeface="Arial" charset="0"/>
                <a:cs typeface="Arial" charset="0"/>
              </a:defRPr>
            </a:lvl9pPr>
          </a:lstStyle>
          <a:p>
            <a:pPr indent="0" algn="just" eaLnBrk="1" hangingPunct="1">
              <a:spcBef>
                <a:spcPts val="0"/>
              </a:spcBef>
              <a:spcAft>
                <a:spcPts val="0"/>
              </a:spcAft>
              <a:buClr>
                <a:srgbClr val="C3260C"/>
              </a:buClr>
              <a:buSzPct val="80000"/>
              <a:tabLst>
                <a:tab pos="533400" algn="l"/>
                <a:tab pos="6183313" algn="l"/>
                <a:tab pos="6459538" algn="l"/>
              </a:tabLst>
            </a:pPr>
            <a:r>
              <a:rPr lang="en-US" sz="2200" b="1" dirty="0" smtClean="0">
                <a:solidFill>
                  <a:schemeClr val="bg2">
                    <a:lumMod val="10000"/>
                  </a:schemeClr>
                </a:solidFill>
                <a:effectLst>
                  <a:outerShdw blurRad="38100" dist="38100" dir="2700000" algn="tl">
                    <a:srgbClr val="000000">
                      <a:alpha val="43137"/>
                    </a:srgbClr>
                  </a:outerShdw>
                </a:effectLst>
                <a:latin typeface="Baskerville Old Face" pitchFamily="18" charset="0"/>
              </a:rPr>
              <a:t>1</a:t>
            </a:r>
            <a:r>
              <a:rPr lang="en-US" sz="2200" b="1" dirty="0">
                <a:solidFill>
                  <a:schemeClr val="bg2">
                    <a:lumMod val="10000"/>
                  </a:schemeClr>
                </a:solidFill>
                <a:effectLst>
                  <a:outerShdw blurRad="38100" dist="38100" dir="2700000" algn="tl">
                    <a:srgbClr val="000000">
                      <a:alpha val="43137"/>
                    </a:srgbClr>
                  </a:outerShdw>
                </a:effectLst>
                <a:latin typeface="Baskerville Old Face" pitchFamily="18" charset="0"/>
              </a:rPr>
              <a:t>) Professional, labor market:</a:t>
            </a:r>
          </a:p>
          <a:p>
            <a:pPr indent="0" algn="just" eaLnBrk="1" hangingPunct="1">
              <a:spcBef>
                <a:spcPts val="0"/>
              </a:spcBef>
              <a:spcAft>
                <a:spcPts val="0"/>
              </a:spcAft>
              <a:buClr>
                <a:srgbClr val="C3260C"/>
              </a:buClr>
              <a:buSzPct val="80000"/>
              <a:tabLst>
                <a:tab pos="533400" algn="l"/>
                <a:tab pos="6183313" algn="l"/>
                <a:tab pos="6459538" algn="l"/>
              </a:tabLst>
            </a:pPr>
            <a:r>
              <a:rPr lang="en-US" sz="2200" b="1" dirty="0">
                <a:solidFill>
                  <a:schemeClr val="bg2">
                    <a:lumMod val="10000"/>
                  </a:schemeClr>
                </a:solidFill>
                <a:effectLst>
                  <a:outerShdw blurRad="38100" dist="38100" dir="2700000" algn="tl">
                    <a:srgbClr val="000000">
                      <a:alpha val="43137"/>
                    </a:srgbClr>
                  </a:outerShdw>
                </a:effectLst>
                <a:latin typeface="Baskerville Old Face" pitchFamily="18" charset="0"/>
              </a:rPr>
              <a:t>    a) Matching lists of economic activities and professional positions.</a:t>
            </a:r>
          </a:p>
          <a:p>
            <a:pPr indent="0" algn="just" eaLnBrk="1" hangingPunct="1">
              <a:spcBef>
                <a:spcPts val="0"/>
              </a:spcBef>
              <a:spcAft>
                <a:spcPts val="0"/>
              </a:spcAft>
              <a:buClr>
                <a:srgbClr val="C3260C"/>
              </a:buClr>
              <a:buSzPct val="80000"/>
              <a:tabLst>
                <a:tab pos="533400" algn="l"/>
                <a:tab pos="6183313" algn="l"/>
                <a:tab pos="6459538" algn="l"/>
              </a:tabLst>
            </a:pPr>
            <a:r>
              <a:rPr lang="en-US" sz="2200" b="1" dirty="0">
                <a:solidFill>
                  <a:schemeClr val="bg2">
                    <a:lumMod val="10000"/>
                  </a:schemeClr>
                </a:solidFill>
                <a:effectLst>
                  <a:outerShdw blurRad="38100" dist="38100" dir="2700000" algn="tl">
                    <a:srgbClr val="000000">
                      <a:alpha val="43137"/>
                    </a:srgbClr>
                  </a:outerShdw>
                </a:effectLst>
                <a:latin typeface="Baskerville Old Face" pitchFamily="18" charset="0"/>
              </a:rPr>
              <a:t>    b) Editing data concerning professional positions.</a:t>
            </a:r>
          </a:p>
          <a:p>
            <a:pPr indent="0" algn="just" eaLnBrk="1" hangingPunct="1">
              <a:spcBef>
                <a:spcPts val="0"/>
              </a:spcBef>
              <a:spcAft>
                <a:spcPts val="0"/>
              </a:spcAft>
              <a:buClr>
                <a:srgbClr val="C3260C"/>
              </a:buClr>
              <a:buSzPct val="80000"/>
              <a:tabLst>
                <a:tab pos="533400" algn="l"/>
                <a:tab pos="6183313" algn="l"/>
                <a:tab pos="6459538" algn="l"/>
              </a:tabLst>
            </a:pPr>
            <a:r>
              <a:rPr lang="en-US" sz="2200" b="1" dirty="0">
                <a:solidFill>
                  <a:schemeClr val="bg2">
                    <a:lumMod val="10000"/>
                  </a:schemeClr>
                </a:solidFill>
                <a:effectLst>
                  <a:outerShdw blurRad="38100" dist="38100" dir="2700000" algn="tl">
                    <a:srgbClr val="000000">
                      <a:alpha val="43137"/>
                    </a:srgbClr>
                  </a:outerShdw>
                </a:effectLst>
                <a:latin typeface="Baskerville Old Face" pitchFamily="18" charset="0"/>
              </a:rPr>
              <a:t>    c) Editing data concerning job functions.</a:t>
            </a:r>
          </a:p>
          <a:p>
            <a:pPr indent="0" algn="just" eaLnBrk="1" hangingPunct="1">
              <a:spcBef>
                <a:spcPts val="0"/>
              </a:spcBef>
              <a:spcAft>
                <a:spcPts val="0"/>
              </a:spcAft>
              <a:buClr>
                <a:srgbClr val="C3260C"/>
              </a:buClr>
              <a:buSzPct val="80000"/>
              <a:tabLst>
                <a:tab pos="533400" algn="l"/>
                <a:tab pos="6183313" algn="l"/>
                <a:tab pos="6459538" algn="l"/>
              </a:tabLst>
            </a:pPr>
            <a:r>
              <a:rPr lang="en-US" sz="2200" b="1" dirty="0">
                <a:solidFill>
                  <a:schemeClr val="bg2">
                    <a:lumMod val="10000"/>
                  </a:schemeClr>
                </a:solidFill>
                <a:effectLst>
                  <a:outerShdw blurRad="38100" dist="38100" dir="2700000" algn="tl">
                    <a:srgbClr val="000000">
                      <a:alpha val="43137"/>
                    </a:srgbClr>
                  </a:outerShdw>
                </a:effectLst>
                <a:latin typeface="Baskerville Old Face" pitchFamily="18" charset="0"/>
              </a:rPr>
              <a:t>2) National Qualifications Framework of Ukraine page.</a:t>
            </a:r>
          </a:p>
          <a:p>
            <a:pPr indent="0" algn="just" eaLnBrk="1" hangingPunct="1">
              <a:spcBef>
                <a:spcPts val="0"/>
              </a:spcBef>
              <a:spcAft>
                <a:spcPts val="0"/>
              </a:spcAft>
              <a:buClr>
                <a:srgbClr val="C3260C"/>
              </a:buClr>
              <a:buSzPct val="80000"/>
              <a:tabLst>
                <a:tab pos="533400" algn="l"/>
                <a:tab pos="6183313" algn="l"/>
                <a:tab pos="6459538" algn="l"/>
              </a:tabLst>
            </a:pPr>
            <a:r>
              <a:rPr lang="en-US" sz="2200" b="1" dirty="0">
                <a:solidFill>
                  <a:schemeClr val="bg2">
                    <a:lumMod val="10000"/>
                  </a:schemeClr>
                </a:solidFill>
                <a:effectLst>
                  <a:outerShdw blurRad="38100" dist="38100" dir="2700000" algn="tl">
                    <a:srgbClr val="000000">
                      <a:alpha val="43137"/>
                    </a:srgbClr>
                  </a:outerShdw>
                </a:effectLst>
                <a:latin typeface="Baskerville Old Face" pitchFamily="18" charset="0"/>
              </a:rPr>
              <a:t>3) Academic, university staff:</a:t>
            </a:r>
          </a:p>
          <a:p>
            <a:pPr indent="0" algn="just" eaLnBrk="1" hangingPunct="1">
              <a:spcBef>
                <a:spcPts val="0"/>
              </a:spcBef>
              <a:spcAft>
                <a:spcPts val="0"/>
              </a:spcAft>
              <a:buClr>
                <a:srgbClr val="C3260C"/>
              </a:buClr>
              <a:buSzPct val="80000"/>
              <a:tabLst>
                <a:tab pos="533400" algn="l"/>
                <a:tab pos="6183313" algn="l"/>
                <a:tab pos="6459538" algn="l"/>
              </a:tabLst>
            </a:pPr>
            <a:r>
              <a:rPr lang="en-US" sz="2200" b="1" dirty="0">
                <a:solidFill>
                  <a:schemeClr val="bg2">
                    <a:lumMod val="10000"/>
                  </a:schemeClr>
                </a:solidFill>
                <a:effectLst>
                  <a:outerShdw blurRad="38100" dist="38100" dir="2700000" algn="tl">
                    <a:srgbClr val="000000">
                      <a:alpha val="43137"/>
                    </a:srgbClr>
                  </a:outerShdw>
                </a:effectLst>
                <a:latin typeface="Baskerville Old Face" pitchFamily="18" charset="0"/>
              </a:rPr>
              <a:t>    a) The qualifier of educational branches, </a:t>
            </a:r>
            <a:r>
              <a:rPr lang="en-US" sz="2200" b="1" dirty="0" smtClean="0">
                <a:solidFill>
                  <a:schemeClr val="bg2">
                    <a:lumMod val="10000"/>
                  </a:schemeClr>
                </a:solidFill>
                <a:effectLst>
                  <a:outerShdw blurRad="38100" dist="38100" dir="2700000" algn="tl">
                    <a:srgbClr val="000000">
                      <a:alpha val="43137"/>
                    </a:srgbClr>
                  </a:outerShdw>
                </a:effectLst>
                <a:latin typeface="Baskerville Old Face" pitchFamily="18" charset="0"/>
              </a:rPr>
              <a:t>specialties.</a:t>
            </a:r>
            <a:endParaRPr lang="en-US" sz="2200" b="1" dirty="0">
              <a:solidFill>
                <a:schemeClr val="bg2">
                  <a:lumMod val="10000"/>
                </a:schemeClr>
              </a:solidFill>
              <a:effectLst>
                <a:outerShdw blurRad="38100" dist="38100" dir="2700000" algn="tl">
                  <a:srgbClr val="000000">
                    <a:alpha val="43137"/>
                  </a:srgbClr>
                </a:outerShdw>
              </a:effectLst>
              <a:latin typeface="Baskerville Old Face" pitchFamily="18" charset="0"/>
            </a:endParaRPr>
          </a:p>
          <a:p>
            <a:pPr indent="0" algn="just" eaLnBrk="1" hangingPunct="1">
              <a:spcBef>
                <a:spcPts val="0"/>
              </a:spcBef>
              <a:spcAft>
                <a:spcPts val="0"/>
              </a:spcAft>
              <a:buClr>
                <a:srgbClr val="C3260C"/>
              </a:buClr>
              <a:buSzPct val="80000"/>
              <a:tabLst>
                <a:tab pos="533400" algn="l"/>
                <a:tab pos="6183313" algn="l"/>
                <a:tab pos="6459538" algn="l"/>
              </a:tabLst>
            </a:pPr>
            <a:r>
              <a:rPr lang="en-US" sz="2200" b="1" dirty="0">
                <a:solidFill>
                  <a:schemeClr val="bg2">
                    <a:lumMod val="10000"/>
                  </a:schemeClr>
                </a:solidFill>
                <a:effectLst>
                  <a:outerShdw blurRad="38100" dist="38100" dir="2700000" algn="tl">
                    <a:srgbClr val="000000">
                      <a:alpha val="43137"/>
                    </a:srgbClr>
                  </a:outerShdw>
                </a:effectLst>
                <a:latin typeface="Baskerville Old Face" pitchFamily="18" charset="0"/>
              </a:rPr>
              <a:t>    b) Curriculum design.</a:t>
            </a:r>
          </a:p>
          <a:p>
            <a:pPr indent="0" algn="just" eaLnBrk="1" hangingPunct="1">
              <a:spcBef>
                <a:spcPts val="0"/>
              </a:spcBef>
              <a:spcAft>
                <a:spcPts val="0"/>
              </a:spcAft>
              <a:buClr>
                <a:srgbClr val="C3260C"/>
              </a:buClr>
              <a:buSzPct val="80000"/>
              <a:tabLst>
                <a:tab pos="533400" algn="l"/>
                <a:tab pos="6183313" algn="l"/>
                <a:tab pos="6459538" algn="l"/>
              </a:tabLst>
            </a:pPr>
            <a:r>
              <a:rPr lang="en-US" sz="2200" b="1" dirty="0">
                <a:solidFill>
                  <a:schemeClr val="bg2">
                    <a:lumMod val="10000"/>
                  </a:schemeClr>
                </a:solidFill>
                <a:effectLst>
                  <a:outerShdw blurRad="38100" dist="38100" dir="2700000" algn="tl">
                    <a:srgbClr val="000000">
                      <a:alpha val="43137"/>
                    </a:srgbClr>
                  </a:outerShdw>
                </a:effectLst>
                <a:latin typeface="Baskerville Old Face" pitchFamily="18" charset="0"/>
              </a:rPr>
              <a:t>4) Interconnection between units related to education and professional spheres:</a:t>
            </a:r>
          </a:p>
          <a:p>
            <a:pPr indent="0" algn="just" eaLnBrk="1" hangingPunct="1">
              <a:spcBef>
                <a:spcPts val="0"/>
              </a:spcBef>
              <a:spcAft>
                <a:spcPts val="0"/>
              </a:spcAft>
              <a:buClr>
                <a:srgbClr val="C3260C"/>
              </a:buClr>
              <a:buSzPct val="80000"/>
              <a:tabLst>
                <a:tab pos="533400" algn="l"/>
                <a:tab pos="6183313" algn="l"/>
                <a:tab pos="6459538" algn="l"/>
              </a:tabLst>
            </a:pPr>
            <a:r>
              <a:rPr lang="en-US" sz="2200" b="1" dirty="0">
                <a:solidFill>
                  <a:schemeClr val="bg2">
                    <a:lumMod val="10000"/>
                  </a:schemeClr>
                </a:solidFill>
                <a:effectLst>
                  <a:outerShdw blurRad="38100" dist="38100" dir="2700000" algn="tl">
                    <a:srgbClr val="000000">
                      <a:alpha val="43137"/>
                    </a:srgbClr>
                  </a:outerShdw>
                </a:effectLst>
                <a:latin typeface="Baskerville Old Face" pitchFamily="18" charset="0"/>
              </a:rPr>
              <a:t>    a) Matching economic activities and branches of knowledge.</a:t>
            </a:r>
          </a:p>
          <a:p>
            <a:pPr indent="0" algn="just" eaLnBrk="1" hangingPunct="1">
              <a:spcBef>
                <a:spcPts val="0"/>
              </a:spcBef>
              <a:spcAft>
                <a:spcPts val="0"/>
              </a:spcAft>
              <a:buClr>
                <a:srgbClr val="C3260C"/>
              </a:buClr>
              <a:buSzPct val="80000"/>
              <a:tabLst>
                <a:tab pos="533400" algn="l"/>
                <a:tab pos="6183313" algn="l"/>
                <a:tab pos="6459538" algn="l"/>
              </a:tabLst>
            </a:pPr>
            <a:r>
              <a:rPr lang="en-US" sz="2200" b="1" dirty="0">
                <a:solidFill>
                  <a:schemeClr val="bg2">
                    <a:lumMod val="10000"/>
                  </a:schemeClr>
                </a:solidFill>
                <a:effectLst>
                  <a:outerShdw blurRad="38100" dist="38100" dir="2700000" algn="tl">
                    <a:srgbClr val="000000">
                      <a:alpha val="43137"/>
                    </a:srgbClr>
                  </a:outerShdw>
                </a:effectLst>
                <a:latin typeface="Baskerville Old Face" pitchFamily="18" charset="0"/>
              </a:rPr>
              <a:t>    b) Matching labor functions and qualification levels.</a:t>
            </a:r>
          </a:p>
          <a:p>
            <a:pPr indent="0" algn="just" eaLnBrk="1" hangingPunct="1">
              <a:spcBef>
                <a:spcPts val="0"/>
              </a:spcBef>
              <a:spcAft>
                <a:spcPts val="0"/>
              </a:spcAft>
              <a:buClr>
                <a:srgbClr val="C3260C"/>
              </a:buClr>
              <a:buSzPct val="80000"/>
              <a:tabLst>
                <a:tab pos="533400" algn="l"/>
                <a:tab pos="6183313" algn="l"/>
                <a:tab pos="6459538" algn="l"/>
              </a:tabLst>
            </a:pPr>
            <a:r>
              <a:rPr lang="en-US" sz="2200" b="1" dirty="0">
                <a:solidFill>
                  <a:schemeClr val="bg2">
                    <a:lumMod val="10000"/>
                  </a:schemeClr>
                </a:solidFill>
                <a:effectLst>
                  <a:outerShdw blurRad="38100" dist="38100" dir="2700000" algn="tl">
                    <a:srgbClr val="000000">
                      <a:alpha val="43137"/>
                    </a:srgbClr>
                  </a:outerShdw>
                </a:effectLst>
                <a:latin typeface="Baskerville Old Face" pitchFamily="18" charset="0"/>
              </a:rPr>
              <a:t>    c) Matching typical labor tasks, professional competences and professional standards.</a:t>
            </a:r>
          </a:p>
          <a:p>
            <a:pPr indent="0" algn="just" eaLnBrk="1" hangingPunct="1">
              <a:spcBef>
                <a:spcPts val="0"/>
              </a:spcBef>
              <a:spcAft>
                <a:spcPts val="0"/>
              </a:spcAft>
              <a:buClr>
                <a:srgbClr val="C3260C"/>
              </a:buClr>
              <a:buSzPct val="80000"/>
              <a:tabLst>
                <a:tab pos="533400" algn="l"/>
                <a:tab pos="6183313" algn="l"/>
                <a:tab pos="6459538" algn="l"/>
              </a:tabLst>
            </a:pPr>
            <a:r>
              <a:rPr lang="en-US" sz="2200" b="1" dirty="0">
                <a:solidFill>
                  <a:schemeClr val="bg2">
                    <a:lumMod val="10000"/>
                  </a:schemeClr>
                </a:solidFill>
                <a:effectLst>
                  <a:outerShdw blurRad="38100" dist="38100" dir="2700000" algn="tl">
                    <a:srgbClr val="000000">
                      <a:alpha val="43137"/>
                    </a:srgbClr>
                  </a:outerShdw>
                </a:effectLst>
                <a:latin typeface="Baskerville Old Face" pitchFamily="18" charset="0"/>
              </a:rPr>
              <a:t>    d) Matching educational skills, professional skills and abilities.</a:t>
            </a:r>
            <a:endParaRPr lang="ru-RU" sz="2200" b="1" dirty="0">
              <a:solidFill>
                <a:schemeClr val="bg2">
                  <a:lumMod val="10000"/>
                </a:schemeClr>
              </a:solidFill>
              <a:effectLst>
                <a:outerShdw blurRad="38100" dist="38100" dir="2700000" algn="tl">
                  <a:srgbClr val="000000">
                    <a:alpha val="43137"/>
                  </a:srgbClr>
                </a:outerShdw>
              </a:effectLst>
              <a:latin typeface="Baskerville Old Face" pitchFamily="18" charset="0"/>
            </a:endParaRPr>
          </a:p>
        </p:txBody>
      </p:sp>
      <p:pic>
        <p:nvPicPr>
          <p:cNvPr id="9" name="Picture 30" descr="K:\NGUlogo1.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504" y="70826"/>
            <a:ext cx="2270125" cy="1410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Заголовок 1"/>
          <p:cNvSpPr txBox="1">
            <a:spLocks/>
          </p:cNvSpPr>
          <p:nvPr/>
        </p:nvSpPr>
        <p:spPr>
          <a:xfrm>
            <a:off x="2555776" y="286850"/>
            <a:ext cx="6408712" cy="981910"/>
          </a:xfrm>
          <a:prstGeom prst="rect">
            <a:avLst/>
          </a:prstGeom>
          <a:effectLst/>
        </p:spPr>
        <p:txBody>
          <a:bodyPr vert="horz" lIns="91440" tIns="45720" rIns="91440" bIns="45720" rtlCol="0" anchor="t" anchorCtr="0">
            <a:normAutofit/>
          </a:bodyPr>
          <a:lstStyle>
            <a:lvl1pPr marL="640080" indent="-457200" algn="l" defTabSz="914400" rtl="0" eaLnBrk="1" latinLnBrk="0" hangingPunct="1">
              <a:spcBef>
                <a:spcPct val="0"/>
              </a:spcBef>
              <a:buClr>
                <a:schemeClr val="accent6">
                  <a:lumMod val="75000"/>
                </a:schemeClr>
              </a:buClr>
              <a:buSzPct val="128000"/>
              <a:buFont typeface="Georgia" pitchFamily="18" charset="0"/>
              <a:buChar char="*"/>
              <a:defRPr sz="54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ctr" fontAlgn="auto">
              <a:spcAft>
                <a:spcPts val="0"/>
              </a:spcAft>
              <a:buFont typeface="Georgia" pitchFamily="18" charset="0"/>
              <a:buNone/>
            </a:pPr>
            <a:r>
              <a:rPr lang="en-US" dirty="0" smtClean="0"/>
              <a:t>Platform interfaces</a:t>
            </a:r>
            <a:endParaRPr lang="ru-RU" dirty="0"/>
          </a:p>
        </p:txBody>
      </p:sp>
    </p:spTree>
    <p:extLst>
      <p:ext uri="{BB962C8B-B14F-4D97-AF65-F5344CB8AC3E}">
        <p14:creationId xmlns:p14="http://schemas.microsoft.com/office/powerpoint/2010/main" val="7800519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a:spLocks noGrp="1"/>
          </p:cNvSpPr>
          <p:nvPr>
            <p:ph type="title"/>
          </p:nvPr>
        </p:nvSpPr>
        <p:spPr>
          <a:xfrm>
            <a:off x="1583668" y="0"/>
            <a:ext cx="5976664" cy="875183"/>
          </a:xfrm>
        </p:spPr>
        <p:txBody>
          <a:bodyPr>
            <a:normAutofit/>
          </a:bodyPr>
          <a:lstStyle/>
          <a:p>
            <a:pPr marL="0" indent="0" algn="ctr">
              <a:buNone/>
            </a:pPr>
            <a:r>
              <a:rPr lang="en-US" dirty="0" smtClean="0"/>
              <a:t>Software realization</a:t>
            </a:r>
            <a:endParaRPr lang="ru-RU" dirty="0"/>
          </a:p>
        </p:txBody>
      </p:sp>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77" y="912491"/>
            <a:ext cx="9281677" cy="5108797"/>
          </a:xfrm>
          <a:prstGeom prst="rect">
            <a:avLst/>
          </a:prstGeom>
        </p:spPr>
      </p:pic>
    </p:spTree>
    <p:extLst>
      <p:ext uri="{BB962C8B-B14F-4D97-AF65-F5344CB8AC3E}">
        <p14:creationId xmlns:p14="http://schemas.microsoft.com/office/powerpoint/2010/main" val="10355168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rotWithShape="1">
          <a:blip r:embed="rId2"/>
          <a:srcRect l="-172" t="15419" r="172" b="2037"/>
          <a:stretch/>
        </p:blipFill>
        <p:spPr>
          <a:xfrm>
            <a:off x="0" y="0"/>
            <a:ext cx="9144000" cy="2698363"/>
          </a:xfrm>
          <a:prstGeom prst="rect">
            <a:avLst/>
          </a:prstGeom>
        </p:spPr>
      </p:pic>
      <p:pic>
        <p:nvPicPr>
          <p:cNvPr id="4" name="Рисунок 3"/>
          <p:cNvPicPr>
            <a:picLocks noChangeAspect="1"/>
          </p:cNvPicPr>
          <p:nvPr/>
        </p:nvPicPr>
        <p:blipFill>
          <a:blip r:embed="rId3"/>
          <a:stretch>
            <a:fillRect/>
          </a:stretch>
        </p:blipFill>
        <p:spPr>
          <a:xfrm>
            <a:off x="17472" y="3230155"/>
            <a:ext cx="9144000" cy="3627845"/>
          </a:xfrm>
          <a:prstGeom prst="rect">
            <a:avLst/>
          </a:prstGeom>
        </p:spPr>
      </p:pic>
    </p:spTree>
    <p:extLst>
      <p:ext uri="{BB962C8B-B14F-4D97-AF65-F5344CB8AC3E}">
        <p14:creationId xmlns:p14="http://schemas.microsoft.com/office/powerpoint/2010/main" val="2292639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31"/>
          <p:cNvSpPr txBox="1">
            <a:spLocks noChangeArrowheads="1"/>
          </p:cNvSpPr>
          <p:nvPr/>
        </p:nvSpPr>
        <p:spPr bwMode="auto">
          <a:xfrm>
            <a:off x="1908174" y="44450"/>
            <a:ext cx="669627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449263" indent="-449263" eaLnBrk="1" hangingPunct="1">
              <a:defRPr/>
            </a:pPr>
            <a:r>
              <a:rPr lang="en-US" sz="3600" dirty="0" err="1" smtClean="0">
                <a:solidFill>
                  <a:schemeClr val="tx2">
                    <a:lumMod val="75000"/>
                  </a:schemeClr>
                </a:solidFill>
              </a:rPr>
              <a:t>Dnipropetrovsk</a:t>
            </a:r>
            <a:endParaRPr lang="uk-UA" sz="3600" dirty="0">
              <a:solidFill>
                <a:schemeClr val="tx2">
                  <a:lumMod val="75000"/>
                </a:schemeClr>
              </a:solidFill>
            </a:endParaRPr>
          </a:p>
        </p:txBody>
      </p:sp>
      <p:sp>
        <p:nvSpPr>
          <p:cNvPr id="11" name="Rectangle 3"/>
          <p:cNvSpPr txBox="1">
            <a:spLocks noChangeArrowheads="1"/>
          </p:cNvSpPr>
          <p:nvPr/>
        </p:nvSpPr>
        <p:spPr bwMode="auto">
          <a:xfrm>
            <a:off x="334916" y="4707142"/>
            <a:ext cx="4669132" cy="1368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444500" eaLnBrk="0" hangingPunct="0">
              <a:tabLst>
                <a:tab pos="533400" algn="l"/>
              </a:tabLst>
              <a:defRPr>
                <a:solidFill>
                  <a:schemeClr val="tx1"/>
                </a:solidFill>
                <a:latin typeface="Arial" charset="0"/>
                <a:cs typeface="Arial" charset="0"/>
              </a:defRPr>
            </a:lvl1pPr>
            <a:lvl2pPr marL="742950" indent="-285750" eaLnBrk="0" hangingPunct="0">
              <a:tabLst>
                <a:tab pos="533400" algn="l"/>
              </a:tabLst>
              <a:defRPr>
                <a:solidFill>
                  <a:schemeClr val="tx1"/>
                </a:solidFill>
                <a:latin typeface="Arial" charset="0"/>
                <a:cs typeface="Arial" charset="0"/>
              </a:defRPr>
            </a:lvl2pPr>
            <a:lvl3pPr marL="1143000" indent="-228600" eaLnBrk="0" hangingPunct="0">
              <a:tabLst>
                <a:tab pos="533400" algn="l"/>
              </a:tabLst>
              <a:defRPr>
                <a:solidFill>
                  <a:schemeClr val="tx1"/>
                </a:solidFill>
                <a:latin typeface="Arial" charset="0"/>
                <a:cs typeface="Arial" charset="0"/>
              </a:defRPr>
            </a:lvl3pPr>
            <a:lvl4pPr marL="1600200" indent="-228600" eaLnBrk="0" hangingPunct="0">
              <a:tabLst>
                <a:tab pos="533400" algn="l"/>
              </a:tabLst>
              <a:defRPr>
                <a:solidFill>
                  <a:schemeClr val="tx1"/>
                </a:solidFill>
                <a:latin typeface="Arial" charset="0"/>
                <a:cs typeface="Arial" charset="0"/>
              </a:defRPr>
            </a:lvl4pPr>
            <a:lvl5pPr marL="2057400" indent="-228600" eaLnBrk="0" hangingPunct="0">
              <a:tabLst>
                <a:tab pos="533400"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533400"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533400"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533400"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533400" algn="l"/>
              </a:tabLst>
              <a:defRPr>
                <a:solidFill>
                  <a:schemeClr val="tx1"/>
                </a:solidFill>
                <a:latin typeface="Arial" charset="0"/>
                <a:cs typeface="Arial" charset="0"/>
              </a:defRPr>
            </a:lvl9pPr>
          </a:lstStyle>
          <a:p>
            <a:pPr indent="0" algn="ctr" eaLnBrk="1" hangingPunct="1">
              <a:lnSpc>
                <a:spcPct val="80000"/>
              </a:lnSpc>
              <a:spcBef>
                <a:spcPct val="20000"/>
              </a:spcBef>
              <a:spcAft>
                <a:spcPts val="900"/>
              </a:spcAft>
              <a:buClr>
                <a:srgbClr val="C3260C"/>
              </a:buClr>
              <a:buSzPct val="80000"/>
              <a:tabLst>
                <a:tab pos="533400" algn="l"/>
                <a:tab pos="6183313" algn="l"/>
                <a:tab pos="6459538" algn="l"/>
              </a:tabLst>
            </a:pPr>
            <a:r>
              <a:rPr lang="en-US" sz="3200" b="1" dirty="0" smtClean="0">
                <a:solidFill>
                  <a:schemeClr val="bg2">
                    <a:lumMod val="25000"/>
                  </a:schemeClr>
                </a:solidFill>
                <a:effectLst>
                  <a:outerShdw blurRad="38100" dist="38100" dir="2700000" algn="tl">
                    <a:srgbClr val="000000">
                      <a:alpha val="43137"/>
                    </a:srgbClr>
                  </a:outerShdw>
                </a:effectLst>
                <a:latin typeface="Sylfaen" pitchFamily="18" charset="0"/>
              </a:rPr>
              <a:t>With more than 120 thousands of students</a:t>
            </a:r>
            <a:endParaRPr lang="en-US" sz="3200" b="1" dirty="0" smtClean="0">
              <a:solidFill>
                <a:schemeClr val="bg2">
                  <a:lumMod val="25000"/>
                </a:schemeClr>
              </a:solidFill>
              <a:effectLst>
                <a:outerShdw blurRad="38100" dist="38100" dir="2700000" algn="tl">
                  <a:srgbClr val="000000">
                    <a:alpha val="43137"/>
                  </a:srgbClr>
                </a:outerShdw>
              </a:effectLst>
              <a:latin typeface="Baskerville Old Face" pitchFamily="18" charset="0"/>
            </a:endParaRPr>
          </a:p>
        </p:txBody>
      </p:sp>
      <p:sp>
        <p:nvSpPr>
          <p:cNvPr id="12" name="Rectangle 3"/>
          <p:cNvSpPr txBox="1">
            <a:spLocks noChangeArrowheads="1"/>
          </p:cNvSpPr>
          <p:nvPr/>
        </p:nvSpPr>
        <p:spPr bwMode="auto">
          <a:xfrm>
            <a:off x="404671" y="5949280"/>
            <a:ext cx="4599377" cy="639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444500" eaLnBrk="0" hangingPunct="0">
              <a:tabLst>
                <a:tab pos="533400" algn="l"/>
              </a:tabLst>
              <a:defRPr>
                <a:solidFill>
                  <a:schemeClr val="tx1"/>
                </a:solidFill>
                <a:latin typeface="Arial" charset="0"/>
                <a:cs typeface="Arial" charset="0"/>
              </a:defRPr>
            </a:lvl1pPr>
            <a:lvl2pPr marL="742950" indent="-285750" eaLnBrk="0" hangingPunct="0">
              <a:tabLst>
                <a:tab pos="533400" algn="l"/>
              </a:tabLst>
              <a:defRPr>
                <a:solidFill>
                  <a:schemeClr val="tx1"/>
                </a:solidFill>
                <a:latin typeface="Arial" charset="0"/>
                <a:cs typeface="Arial" charset="0"/>
              </a:defRPr>
            </a:lvl2pPr>
            <a:lvl3pPr marL="1143000" indent="-228600" eaLnBrk="0" hangingPunct="0">
              <a:tabLst>
                <a:tab pos="533400" algn="l"/>
              </a:tabLst>
              <a:defRPr>
                <a:solidFill>
                  <a:schemeClr val="tx1"/>
                </a:solidFill>
                <a:latin typeface="Arial" charset="0"/>
                <a:cs typeface="Arial" charset="0"/>
              </a:defRPr>
            </a:lvl3pPr>
            <a:lvl4pPr marL="1600200" indent="-228600" eaLnBrk="0" hangingPunct="0">
              <a:tabLst>
                <a:tab pos="533400" algn="l"/>
              </a:tabLst>
              <a:defRPr>
                <a:solidFill>
                  <a:schemeClr val="tx1"/>
                </a:solidFill>
                <a:latin typeface="Arial" charset="0"/>
                <a:cs typeface="Arial" charset="0"/>
              </a:defRPr>
            </a:lvl4pPr>
            <a:lvl5pPr marL="2057400" indent="-228600" eaLnBrk="0" hangingPunct="0">
              <a:tabLst>
                <a:tab pos="533400"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533400"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533400"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533400"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533400" algn="l"/>
              </a:tabLst>
              <a:defRPr>
                <a:solidFill>
                  <a:schemeClr val="tx1"/>
                </a:solidFill>
                <a:latin typeface="Arial" charset="0"/>
                <a:cs typeface="Arial" charset="0"/>
              </a:defRPr>
            </a:lvl9pPr>
          </a:lstStyle>
          <a:p>
            <a:pPr indent="0" algn="ctr" eaLnBrk="1" hangingPunct="1">
              <a:lnSpc>
                <a:spcPct val="80000"/>
              </a:lnSpc>
              <a:spcBef>
                <a:spcPct val="20000"/>
              </a:spcBef>
              <a:spcAft>
                <a:spcPts val="900"/>
              </a:spcAft>
              <a:buClr>
                <a:srgbClr val="C3260C"/>
              </a:buClr>
              <a:buSzPct val="80000"/>
              <a:tabLst>
                <a:tab pos="533400" algn="l"/>
                <a:tab pos="6183313" algn="l"/>
                <a:tab pos="6459538" algn="l"/>
              </a:tabLst>
            </a:pPr>
            <a:r>
              <a:rPr lang="en-US" sz="3200" b="1" dirty="0" smtClean="0">
                <a:solidFill>
                  <a:schemeClr val="bg2">
                    <a:lumMod val="25000"/>
                  </a:schemeClr>
                </a:solidFill>
                <a:effectLst>
                  <a:outerShdw blurRad="38100" dist="38100" dir="2700000" algn="tl">
                    <a:srgbClr val="000000">
                      <a:alpha val="43137"/>
                    </a:srgbClr>
                  </a:outerShdw>
                </a:effectLst>
                <a:latin typeface="Sylfaen" pitchFamily="18" charset="0"/>
              </a:rPr>
              <a:t>and 80 thousands pupils</a:t>
            </a:r>
            <a:endParaRPr lang="en-US" sz="3200" b="1" dirty="0">
              <a:solidFill>
                <a:schemeClr val="bg2">
                  <a:lumMod val="25000"/>
                </a:schemeClr>
              </a:solidFill>
              <a:effectLst>
                <a:outerShdw blurRad="38100" dist="38100" dir="2700000" algn="tl">
                  <a:srgbClr val="000000">
                    <a:alpha val="43137"/>
                  </a:srgbClr>
                </a:outerShdw>
              </a:effectLst>
              <a:latin typeface="Baskerville Old Face" pitchFamily="18" charset="0"/>
            </a:endParaRPr>
          </a:p>
        </p:txBody>
      </p:sp>
      <p:grpSp>
        <p:nvGrpSpPr>
          <p:cNvPr id="14" name="Группа 37"/>
          <p:cNvGrpSpPr>
            <a:grpSpLocks/>
          </p:cNvGrpSpPr>
          <p:nvPr/>
        </p:nvGrpSpPr>
        <p:grpSpPr bwMode="auto">
          <a:xfrm>
            <a:off x="141288" y="44450"/>
            <a:ext cx="2270125" cy="1482725"/>
            <a:chOff x="-468560" y="44624"/>
            <a:chExt cx="2269811" cy="1481855"/>
          </a:xfrm>
        </p:grpSpPr>
        <p:sp>
          <p:nvSpPr>
            <p:cNvPr id="15" name="Овал 14"/>
            <p:cNvSpPr/>
            <p:nvPr/>
          </p:nvSpPr>
          <p:spPr>
            <a:xfrm>
              <a:off x="-181263" y="116020"/>
              <a:ext cx="1676168" cy="1410459"/>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pic>
          <p:nvPicPr>
            <p:cNvPr id="16" name="Picture 30" descr="K:\NGUlogo1.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8560" y="44624"/>
              <a:ext cx="2269811" cy="1409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122" name="Picture 2" descr="C:\Users\Aceer\Desktop\Presentation\Dnipropetrovsk photos\5275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529" y="1455125"/>
            <a:ext cx="5566579" cy="308945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123" name="Picture 3" descr="C:\Users\Aceer\Desktop\Presentation\Dnipropetrovsk photos\5394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8318" y="1031335"/>
            <a:ext cx="3996210" cy="599806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124" name="Picture 4" descr="C:\Users\Aceer\Desktop\Presentation\Dnipropetrovsk photos\6490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529" y="3549120"/>
            <a:ext cx="5688633" cy="378871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138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wipe(down)">
                                      <p:cBhvr>
                                        <p:cTn id="7" dur="500"/>
                                        <p:tgtEl>
                                          <p:spTgt spid="512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wipe(up)">
                                      <p:cBhvr>
                                        <p:cTn id="11" dur="500"/>
                                        <p:tgtEl>
                                          <p:spTgt spid="1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5123"/>
                                        </p:tgtEl>
                                        <p:attrNameLst>
                                          <p:attrName>style.visibility</p:attrName>
                                        </p:attrNameLst>
                                      </p:cBhvr>
                                      <p:to>
                                        <p:strVal val="visible"/>
                                      </p:to>
                                    </p:set>
                                    <p:animEffect transition="in" filter="wipe(down)">
                                      <p:cBhvr>
                                        <p:cTn id="16" dur="500"/>
                                        <p:tgtEl>
                                          <p:spTgt spid="5123"/>
                                        </p:tgtEl>
                                      </p:cBhvr>
                                    </p:animEffect>
                                  </p:childTnLst>
                                </p:cTn>
                              </p:par>
                            </p:childTnLst>
                          </p:cTn>
                        </p:par>
                        <p:par>
                          <p:cTn id="17" fill="hold">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12">
                                            <p:txEl>
                                              <p:pRg st="0" end="0"/>
                                            </p:txEl>
                                          </p:spTgt>
                                        </p:tgtEl>
                                        <p:attrNameLst>
                                          <p:attrName>style.visibility</p:attrName>
                                        </p:attrNameLst>
                                      </p:cBhvr>
                                      <p:to>
                                        <p:strVal val="visible"/>
                                      </p:to>
                                    </p:set>
                                    <p:animEffect transition="in" filter="wipe(down)">
                                      <p:cBhvr>
                                        <p:cTn id="20" dur="500"/>
                                        <p:tgtEl>
                                          <p:spTgt spid="12">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5124"/>
                                        </p:tgtEl>
                                        <p:attrNameLst>
                                          <p:attrName>style.visibility</p:attrName>
                                        </p:attrNameLst>
                                      </p:cBhvr>
                                      <p:to>
                                        <p:strVal val="visible"/>
                                      </p:to>
                                    </p:set>
                                    <p:animEffect transition="in" filter="wipe(down)">
                                      <p:cBhvr>
                                        <p:cTn id="25"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allAtOnce"/>
      <p:bldP spid="12" grpId="0" build="allAtOnce"/>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4"/>
          <p:cNvSpPr>
            <a:spLocks noGrp="1" noChangeArrowheads="1"/>
          </p:cNvSpPr>
          <p:nvPr>
            <p:ph type="sldNum" sz="quarter" idx="12"/>
          </p:nvPr>
        </p:nvSpPr>
        <p:spPr>
          <a:xfrm>
            <a:off x="8580438" y="6559550"/>
            <a:ext cx="534987" cy="269875"/>
          </a:xfrm>
          <a:noFill/>
        </p:spPr>
        <p:txBody>
          <a:bodyPr/>
          <a:lstStyle/>
          <a:p>
            <a:fld id="{3F5465AC-F5C2-43E2-8607-2B764A316D6F}" type="slidenum">
              <a:rPr lang="de-DE" smtClean="0"/>
              <a:pPr/>
              <a:t>50</a:t>
            </a:fld>
            <a:endParaRPr lang="de-DE" dirty="0" smtClean="0"/>
          </a:p>
        </p:txBody>
      </p:sp>
      <p:sp>
        <p:nvSpPr>
          <p:cNvPr id="2" name="TextBox 1"/>
          <p:cNvSpPr txBox="1"/>
          <p:nvPr/>
        </p:nvSpPr>
        <p:spPr>
          <a:xfrm>
            <a:off x="619587" y="1916832"/>
            <a:ext cx="8524413" cy="2400657"/>
          </a:xfrm>
          <a:prstGeom prst="rect">
            <a:avLst/>
          </a:prstGeom>
          <a:noFill/>
        </p:spPr>
        <p:txBody>
          <a:bodyPr wrap="square" rtlCol="0">
            <a:spAutoFit/>
          </a:bodyPr>
          <a:lstStyle/>
          <a:p>
            <a:pPr>
              <a:spcAft>
                <a:spcPts val="600"/>
              </a:spcAft>
            </a:pPr>
            <a:endParaRPr lang="en-US" dirty="0" smtClean="0"/>
          </a:p>
          <a:p>
            <a:pPr marL="536575" indent="-536575">
              <a:spcAft>
                <a:spcPts val="1800"/>
              </a:spcAft>
              <a:buFont typeface="Wingdings" panose="05000000000000000000" pitchFamily="2" charset="2"/>
              <a:buChar char="ü"/>
            </a:pPr>
            <a:r>
              <a:rPr lang="en-US" sz="2800" dirty="0" smtClean="0">
                <a:latin typeface="Calibri" panose="020F0502020204030204" pitchFamily="34" charset="0"/>
              </a:rPr>
              <a:t>Surveys must be person-friendly</a:t>
            </a:r>
          </a:p>
          <a:p>
            <a:pPr marL="536575" indent="-536575">
              <a:spcAft>
                <a:spcPts val="1800"/>
              </a:spcAft>
              <a:buFont typeface="Wingdings" panose="05000000000000000000" pitchFamily="2" charset="2"/>
              <a:buChar char="ü"/>
            </a:pPr>
            <a:r>
              <a:rPr lang="en-US" sz="2800" dirty="0" smtClean="0">
                <a:latin typeface="Calibri" panose="020F0502020204030204" pitchFamily="34" charset="0"/>
              </a:rPr>
              <a:t>Questionnaires must </a:t>
            </a:r>
            <a:r>
              <a:rPr lang="en-US" sz="2800" b="1" u="sng" dirty="0" smtClean="0">
                <a:latin typeface="Calibri" panose="020F0502020204030204" pitchFamily="34" charset="0"/>
              </a:rPr>
              <a:t>not</a:t>
            </a:r>
            <a:r>
              <a:rPr lang="en-US" sz="2800" dirty="0" smtClean="0">
                <a:latin typeface="Calibri" panose="020F0502020204030204" pitchFamily="34" charset="0"/>
              </a:rPr>
              <a:t> be never-ending list of questions, should be relevant exactly to the respondent’s interests and experience.</a:t>
            </a:r>
            <a:endParaRPr lang="en-US" sz="2800" dirty="0">
              <a:latin typeface="Calibri" panose="020F0502020204030204" pitchFamily="34" charset="0"/>
            </a:endParaRPr>
          </a:p>
        </p:txBody>
      </p:sp>
      <p:grpSp>
        <p:nvGrpSpPr>
          <p:cNvPr id="6" name="Группа 37"/>
          <p:cNvGrpSpPr>
            <a:grpSpLocks/>
          </p:cNvGrpSpPr>
          <p:nvPr/>
        </p:nvGrpSpPr>
        <p:grpSpPr bwMode="auto">
          <a:xfrm>
            <a:off x="141288" y="44450"/>
            <a:ext cx="2270125" cy="1482725"/>
            <a:chOff x="-468560" y="44624"/>
            <a:chExt cx="2269811" cy="1481855"/>
          </a:xfrm>
        </p:grpSpPr>
        <p:sp>
          <p:nvSpPr>
            <p:cNvPr id="7" name="Овал 6"/>
            <p:cNvSpPr/>
            <p:nvPr/>
          </p:nvSpPr>
          <p:spPr>
            <a:xfrm>
              <a:off x="-181263" y="116020"/>
              <a:ext cx="1676168" cy="1410459"/>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pic>
          <p:nvPicPr>
            <p:cNvPr id="8" name="Picture 30" descr="K:\NGUlogo1.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8560" y="44624"/>
              <a:ext cx="2269811" cy="1409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Заголовок 1"/>
          <p:cNvSpPr txBox="1">
            <a:spLocks/>
          </p:cNvSpPr>
          <p:nvPr/>
        </p:nvSpPr>
        <p:spPr>
          <a:xfrm>
            <a:off x="2555776" y="286850"/>
            <a:ext cx="6408712" cy="981910"/>
          </a:xfrm>
          <a:prstGeom prst="rect">
            <a:avLst/>
          </a:prstGeom>
          <a:effectLst/>
        </p:spPr>
        <p:txBody>
          <a:bodyPr vert="horz" lIns="91440" tIns="45720" rIns="91440" bIns="45720" rtlCol="0" anchor="t" anchorCtr="0">
            <a:normAutofit/>
          </a:bodyPr>
          <a:lstStyle>
            <a:lvl1pPr marL="640080" indent="-457200" algn="l" defTabSz="914400" rtl="0" eaLnBrk="1" latinLnBrk="0" hangingPunct="1">
              <a:spcBef>
                <a:spcPct val="0"/>
              </a:spcBef>
              <a:buClr>
                <a:schemeClr val="accent6">
                  <a:lumMod val="75000"/>
                </a:schemeClr>
              </a:buClr>
              <a:buSzPct val="128000"/>
              <a:buFont typeface="Georgia" pitchFamily="18" charset="0"/>
              <a:buChar char="*"/>
              <a:defRPr sz="54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ctr" fontAlgn="auto">
              <a:spcAft>
                <a:spcPts val="0"/>
              </a:spcAft>
              <a:buNone/>
            </a:pPr>
            <a:r>
              <a:rPr lang="en-US" dirty="0"/>
              <a:t>F</a:t>
            </a:r>
            <a:r>
              <a:rPr lang="en-US" dirty="0" smtClean="0"/>
              <a:t>ounding </a:t>
            </a:r>
            <a:r>
              <a:rPr lang="en-US" dirty="0"/>
              <a:t>principle</a:t>
            </a:r>
          </a:p>
        </p:txBody>
      </p:sp>
    </p:spTree>
    <p:extLst>
      <p:ext uri="{BB962C8B-B14F-4D97-AF65-F5344CB8AC3E}">
        <p14:creationId xmlns:p14="http://schemas.microsoft.com/office/powerpoint/2010/main" val="3023175421"/>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rotWithShape="1">
          <a:blip r:embed="rId2" cstate="print">
            <a:extLst>
              <a:ext uri="{28A0092B-C50C-407E-A947-70E740481C1C}">
                <a14:useLocalDpi xmlns:a14="http://schemas.microsoft.com/office/drawing/2010/main" val="0"/>
              </a:ext>
            </a:extLst>
          </a:blip>
          <a:srcRect b="48950"/>
          <a:stretch/>
        </p:blipFill>
        <p:spPr>
          <a:xfrm>
            <a:off x="360041" y="0"/>
            <a:ext cx="8460431" cy="6858908"/>
          </a:xfrm>
          <a:prstGeom prst="rect">
            <a:avLst/>
          </a:prstGeom>
        </p:spPr>
      </p:pic>
    </p:spTree>
    <p:extLst>
      <p:ext uri="{BB962C8B-B14F-4D97-AF65-F5344CB8AC3E}">
        <p14:creationId xmlns:p14="http://schemas.microsoft.com/office/powerpoint/2010/main" val="10229612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rotWithShape="1">
          <a:blip r:embed="rId2" cstate="print">
            <a:extLst>
              <a:ext uri="{28A0092B-C50C-407E-A947-70E740481C1C}">
                <a14:useLocalDpi xmlns:a14="http://schemas.microsoft.com/office/drawing/2010/main" val="0"/>
              </a:ext>
            </a:extLst>
          </a:blip>
          <a:srcRect l="-1" t="38541" r="420" b="10499"/>
          <a:stretch/>
        </p:blipFill>
        <p:spPr>
          <a:xfrm>
            <a:off x="323528" y="1"/>
            <a:ext cx="8424936" cy="6858000"/>
          </a:xfrm>
          <a:prstGeom prst="rect">
            <a:avLst/>
          </a:prstGeom>
        </p:spPr>
      </p:pic>
    </p:spTree>
    <p:extLst>
      <p:ext uri="{BB962C8B-B14F-4D97-AF65-F5344CB8AC3E}">
        <p14:creationId xmlns:p14="http://schemas.microsoft.com/office/powerpoint/2010/main" val="9130014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855665"/>
            <a:ext cx="2638396" cy="3975865"/>
          </a:xfrm>
          <a:prstGeom prst="rect">
            <a:avLst/>
          </a:prstGeom>
        </p:spPr>
      </p:pic>
      <p:sp>
        <p:nvSpPr>
          <p:cNvPr id="6" name="Заголовок 1"/>
          <p:cNvSpPr txBox="1">
            <a:spLocks/>
          </p:cNvSpPr>
          <p:nvPr/>
        </p:nvSpPr>
        <p:spPr>
          <a:xfrm>
            <a:off x="33164" y="116632"/>
            <a:ext cx="8787308" cy="3960441"/>
          </a:xfrm>
          <a:prstGeom prst="rect">
            <a:avLst/>
          </a:prstGeom>
          <a:effectLst/>
        </p:spPr>
        <p:txBody>
          <a:bodyPr vert="horz" lIns="91440" tIns="45720" rIns="91440" bIns="45720" rtlCol="0" anchor="t" anchorCtr="0">
            <a:normAutofit fontScale="92500" lnSpcReduction="20000"/>
          </a:bodyPr>
          <a:lstStyle>
            <a:lvl1pPr marL="640080" indent="-457200" algn="l" defTabSz="914400" rtl="0" eaLnBrk="1" latinLnBrk="0" hangingPunct="1">
              <a:spcBef>
                <a:spcPct val="0"/>
              </a:spcBef>
              <a:buClr>
                <a:schemeClr val="accent6">
                  <a:lumMod val="75000"/>
                </a:schemeClr>
              </a:buClr>
              <a:buSzPct val="128000"/>
              <a:buFont typeface="Georgia" pitchFamily="18" charset="0"/>
              <a:buChar char="*"/>
              <a:defRPr sz="54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r" fontAlgn="auto">
              <a:lnSpc>
                <a:spcPct val="120000"/>
              </a:lnSpc>
              <a:spcAft>
                <a:spcPts val="0"/>
              </a:spcAft>
              <a:buNone/>
            </a:pPr>
            <a:r>
              <a:rPr lang="en-US"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Quality control should protect both education and tutors who transmit this education but not </a:t>
            </a:r>
            <a:r>
              <a:rPr lang="en-US"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to suppress </a:t>
            </a:r>
            <a:r>
              <a:rPr lang="en-US"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them!</a:t>
            </a:r>
          </a:p>
        </p:txBody>
      </p:sp>
    </p:spTree>
    <p:extLst>
      <p:ext uri="{BB962C8B-B14F-4D97-AF65-F5344CB8AC3E}">
        <p14:creationId xmlns:p14="http://schemas.microsoft.com/office/powerpoint/2010/main" val="219422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Aceer\Desktop\Presentation\NMU photos\36263164.jpg"/>
          <p:cNvPicPr>
            <a:picLocks noChangeAspect="1" noChangeArrowheads="1"/>
          </p:cNvPicPr>
          <p:nvPr/>
        </p:nvPicPr>
        <p:blipFill>
          <a:blip r:embed="rId2">
            <a:extLst>
              <a:ext uri="{BEBA8EAE-BF5A-486C-A8C5-ECC9F3942E4B}">
                <a14:imgProps xmlns:a14="http://schemas.microsoft.com/office/drawing/2010/main">
                  <a14:imgLayer r:embed="rId3">
                    <a14:imgEffect>
                      <a14:artisticPhotocopy trans="20000" detail="6"/>
                    </a14:imgEffect>
                  </a14:imgLayer>
                </a14:imgProps>
              </a:ext>
              <a:ext uri="{28A0092B-C50C-407E-A947-70E740481C1C}">
                <a14:useLocalDpi xmlns:a14="http://schemas.microsoft.com/office/drawing/2010/main" val="0"/>
              </a:ext>
            </a:extLst>
          </a:blip>
          <a:srcRect/>
          <a:stretch>
            <a:fillRect/>
          </a:stretch>
        </p:blipFill>
        <p:spPr bwMode="auto">
          <a:xfrm>
            <a:off x="-22995" y="-808814"/>
            <a:ext cx="9753601" cy="7667625"/>
          </a:xfrm>
          <a:prstGeom prst="rect">
            <a:avLst/>
          </a:prstGeom>
          <a:noFill/>
          <a:extLst>
            <a:ext uri="{909E8E84-426E-40DD-AFC4-6F175D3DCCD1}">
              <a14:hiddenFill xmlns:a14="http://schemas.microsoft.com/office/drawing/2010/main">
                <a:solidFill>
                  <a:srgbClr val="FFFFFF"/>
                </a:solidFill>
              </a14:hiddenFill>
            </a:ext>
          </a:extLst>
        </p:spPr>
      </p:pic>
      <p:sp>
        <p:nvSpPr>
          <p:cNvPr id="4" name="Заголовок 3"/>
          <p:cNvSpPr txBox="1">
            <a:spLocks/>
          </p:cNvSpPr>
          <p:nvPr/>
        </p:nvSpPr>
        <p:spPr>
          <a:xfrm>
            <a:off x="899592" y="4653136"/>
            <a:ext cx="8136904" cy="1008112"/>
          </a:xfrm>
          <a:prstGeom prst="rect">
            <a:avLst/>
          </a:prstGeom>
          <a:effectLst>
            <a:glow rad="127000">
              <a:schemeClr val="bg1">
                <a:lumMod val="95000"/>
              </a:schemeClr>
            </a:glow>
          </a:effectLst>
        </p:spPr>
        <p:txBody>
          <a:bodyPr vert="horz" lIns="91440" tIns="45720" rIns="91440" bIns="45720" rtlCol="0" anchor="t" anchorCtr="0">
            <a:normAutofit fontScale="70000" lnSpcReduction="20000"/>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182880" indent="0" algn="ctr">
              <a:buFont typeface="Georgia" pitchFamily="18" charset="0"/>
              <a:buNone/>
            </a:pPr>
            <a:r>
              <a:rPr lang="en-US" sz="6000" spc="300" dirty="0" smtClean="0">
                <a:ln w="11430" cmpd="sng">
                  <a:solidFill>
                    <a:schemeClr val="accent1">
                      <a:tint val="10000"/>
                    </a:schemeClr>
                  </a:solidFill>
                  <a:prstDash val="solid"/>
                  <a:miter lim="800000"/>
                </a:ln>
                <a:solidFill>
                  <a:schemeClr val="bg1"/>
                </a:solidFill>
                <a:effectLst>
                  <a:glow rad="228600">
                    <a:schemeClr val="tx2">
                      <a:lumMod val="75000"/>
                    </a:schemeClr>
                  </a:glow>
                </a:effectLst>
                <a:latin typeface="Monotype Corsiva" pitchFamily="66" charset="0"/>
              </a:rPr>
              <a:t>Many thanks for your attention</a:t>
            </a:r>
            <a:r>
              <a:rPr lang="uk-UA" sz="6000" spc="300" dirty="0" smtClean="0">
                <a:ln w="11430" cmpd="sng">
                  <a:solidFill>
                    <a:schemeClr val="accent1">
                      <a:tint val="10000"/>
                    </a:schemeClr>
                  </a:solidFill>
                  <a:prstDash val="solid"/>
                  <a:miter lim="800000"/>
                </a:ln>
                <a:solidFill>
                  <a:schemeClr val="bg1"/>
                </a:solidFill>
                <a:effectLst>
                  <a:glow rad="228600">
                    <a:schemeClr val="tx2">
                      <a:lumMod val="75000"/>
                    </a:schemeClr>
                  </a:glow>
                </a:effectLst>
                <a:latin typeface="Monotype Corsiva" pitchFamily="66" charset="0"/>
              </a:rPr>
              <a:t>!</a:t>
            </a:r>
            <a:endParaRPr lang="uk-UA" sz="6000" spc="300" dirty="0">
              <a:ln w="11430" cmpd="sng">
                <a:solidFill>
                  <a:schemeClr val="accent1">
                    <a:tint val="10000"/>
                  </a:schemeClr>
                </a:solidFill>
                <a:prstDash val="solid"/>
                <a:miter lim="800000"/>
              </a:ln>
              <a:solidFill>
                <a:schemeClr val="bg1"/>
              </a:solidFill>
              <a:effectLst>
                <a:glow rad="228600">
                  <a:schemeClr val="tx2">
                    <a:lumMod val="75000"/>
                  </a:schemeClr>
                </a:glow>
              </a:effectLst>
              <a:latin typeface="Monotype Corsiva" pitchFamily="66" charset="0"/>
            </a:endParaRPr>
          </a:p>
        </p:txBody>
      </p:sp>
    </p:spTree>
    <p:extLst>
      <p:ext uri="{BB962C8B-B14F-4D97-AF65-F5344CB8AC3E}">
        <p14:creationId xmlns:p14="http://schemas.microsoft.com/office/powerpoint/2010/main" val="3905000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1"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64" name="Picture 20" descr="C:\Users\Aceer\Desktop\Presentation\IMG_19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440319">
            <a:off x="1027212" y="3807087"/>
            <a:ext cx="4824000" cy="250747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10" name="Picture 14" descr="C:\Users\Aceer\Desktop\Presentation\362618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431586">
            <a:off x="4138130" y="1570861"/>
            <a:ext cx="4824000" cy="3208148"/>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6157" name="Picture 13" descr="C:\Users\Aceer\Desktop\Presentation\121.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006" y="1844824"/>
            <a:ext cx="4824000" cy="32160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6147" name="Picture 4" descr="H:\6293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9535">
            <a:off x="3515935" y="2774365"/>
            <a:ext cx="4824000" cy="323170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
        <p:nvSpPr>
          <p:cNvPr id="13" name="TextBox 31"/>
          <p:cNvSpPr txBox="1">
            <a:spLocks noChangeArrowheads="1"/>
          </p:cNvSpPr>
          <p:nvPr/>
        </p:nvSpPr>
        <p:spPr bwMode="auto">
          <a:xfrm>
            <a:off x="1907704" y="44450"/>
            <a:ext cx="66960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449263" indent="-449263" eaLnBrk="1" hangingPunct="1">
              <a:defRPr/>
            </a:pPr>
            <a:r>
              <a:rPr lang="en-US" sz="3600" dirty="0" smtClean="0">
                <a:solidFill>
                  <a:schemeClr val="tx2">
                    <a:lumMod val="75000"/>
                  </a:schemeClr>
                </a:solidFill>
              </a:rPr>
              <a:t>National Mining University</a:t>
            </a:r>
            <a:endParaRPr lang="uk-UA" sz="3600" dirty="0" smtClean="0">
              <a:solidFill>
                <a:schemeClr val="tx2">
                  <a:lumMod val="75000"/>
                </a:schemeClr>
              </a:solidFill>
            </a:endParaRPr>
          </a:p>
        </p:txBody>
      </p:sp>
      <p:grpSp>
        <p:nvGrpSpPr>
          <p:cNvPr id="6150" name="Группа 37"/>
          <p:cNvGrpSpPr>
            <a:grpSpLocks/>
          </p:cNvGrpSpPr>
          <p:nvPr/>
        </p:nvGrpSpPr>
        <p:grpSpPr bwMode="auto">
          <a:xfrm>
            <a:off x="141288" y="44450"/>
            <a:ext cx="2270125" cy="1482725"/>
            <a:chOff x="-468560" y="44624"/>
            <a:chExt cx="2269811" cy="1481855"/>
          </a:xfrm>
        </p:grpSpPr>
        <p:sp>
          <p:nvSpPr>
            <p:cNvPr id="15" name="Овал 14"/>
            <p:cNvSpPr/>
            <p:nvPr/>
          </p:nvSpPr>
          <p:spPr>
            <a:xfrm>
              <a:off x="-181263" y="116020"/>
              <a:ext cx="1676168" cy="1410459"/>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pic>
          <p:nvPicPr>
            <p:cNvPr id="6153" name="Picture 30" descr="K:\NGUlogo1.jpg"/>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8560" y="44624"/>
              <a:ext cx="2269811" cy="1409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394464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164"/>
                                        </p:tgtEl>
                                        <p:attrNameLst>
                                          <p:attrName>style.visibility</p:attrName>
                                        </p:attrNameLst>
                                      </p:cBhvr>
                                      <p:to>
                                        <p:strVal val="visible"/>
                                      </p:to>
                                    </p:set>
                                    <p:anim calcmode="lin" valueType="num">
                                      <p:cBhvr additive="base">
                                        <p:cTn id="7" dur="1000" fill="hold"/>
                                        <p:tgtEl>
                                          <p:spTgt spid="6164"/>
                                        </p:tgtEl>
                                        <p:attrNameLst>
                                          <p:attrName>ppt_x</p:attrName>
                                        </p:attrNameLst>
                                      </p:cBhvr>
                                      <p:tavLst>
                                        <p:tav tm="0">
                                          <p:val>
                                            <p:strVal val="#ppt_x"/>
                                          </p:val>
                                        </p:tav>
                                        <p:tav tm="100000">
                                          <p:val>
                                            <p:strVal val="#ppt_x"/>
                                          </p:val>
                                        </p:tav>
                                      </p:tavLst>
                                    </p:anim>
                                    <p:anim calcmode="lin" valueType="num">
                                      <p:cBhvr additive="base">
                                        <p:cTn id="8" dur="1000" fill="hold"/>
                                        <p:tgtEl>
                                          <p:spTgt spid="6164"/>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1000" fill="hold"/>
                                        <p:tgtEl>
                                          <p:spTgt spid="10"/>
                                        </p:tgtEl>
                                        <p:attrNameLst>
                                          <p:attrName>ppt_x</p:attrName>
                                        </p:attrNameLst>
                                      </p:cBhvr>
                                      <p:tavLst>
                                        <p:tav tm="0">
                                          <p:val>
                                            <p:strVal val="#ppt_x"/>
                                          </p:val>
                                        </p:tav>
                                        <p:tav tm="100000">
                                          <p:val>
                                            <p:strVal val="#ppt_x"/>
                                          </p:val>
                                        </p:tav>
                                      </p:tavLst>
                                    </p:anim>
                                    <p:anim calcmode="lin" valueType="num">
                                      <p:cBhvr additive="base">
                                        <p:cTn id="13" dur="1000" fill="hold"/>
                                        <p:tgtEl>
                                          <p:spTgt spid="10"/>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 presetClass="entr" presetSubtype="4" fill="hold" nodeType="afterEffect">
                                  <p:stCondLst>
                                    <p:cond delay="0"/>
                                  </p:stCondLst>
                                  <p:childTnLst>
                                    <p:set>
                                      <p:cBhvr>
                                        <p:cTn id="16" dur="1" fill="hold">
                                          <p:stCondLst>
                                            <p:cond delay="0"/>
                                          </p:stCondLst>
                                        </p:cTn>
                                        <p:tgtEl>
                                          <p:spTgt spid="6157"/>
                                        </p:tgtEl>
                                        <p:attrNameLst>
                                          <p:attrName>style.visibility</p:attrName>
                                        </p:attrNameLst>
                                      </p:cBhvr>
                                      <p:to>
                                        <p:strVal val="visible"/>
                                      </p:to>
                                    </p:set>
                                    <p:anim calcmode="lin" valueType="num">
                                      <p:cBhvr additive="base">
                                        <p:cTn id="17" dur="1000" fill="hold"/>
                                        <p:tgtEl>
                                          <p:spTgt spid="6157"/>
                                        </p:tgtEl>
                                        <p:attrNameLst>
                                          <p:attrName>ppt_x</p:attrName>
                                        </p:attrNameLst>
                                      </p:cBhvr>
                                      <p:tavLst>
                                        <p:tav tm="0">
                                          <p:val>
                                            <p:strVal val="#ppt_x"/>
                                          </p:val>
                                        </p:tav>
                                        <p:tav tm="100000">
                                          <p:val>
                                            <p:strVal val="#ppt_x"/>
                                          </p:val>
                                        </p:tav>
                                      </p:tavLst>
                                    </p:anim>
                                    <p:anim calcmode="lin" valueType="num">
                                      <p:cBhvr additive="base">
                                        <p:cTn id="18" dur="1000" fill="hold"/>
                                        <p:tgtEl>
                                          <p:spTgt spid="6157"/>
                                        </p:tgtEl>
                                        <p:attrNameLst>
                                          <p:attrName>ppt_y</p:attrName>
                                        </p:attrNameLst>
                                      </p:cBhvr>
                                      <p:tavLst>
                                        <p:tav tm="0">
                                          <p:val>
                                            <p:strVal val="1+#ppt_h/2"/>
                                          </p:val>
                                        </p:tav>
                                        <p:tav tm="100000">
                                          <p:val>
                                            <p:strVal val="#ppt_y"/>
                                          </p:val>
                                        </p:tav>
                                      </p:tavLst>
                                    </p:anim>
                                  </p:childTnLst>
                                </p:cTn>
                              </p:par>
                            </p:childTnLst>
                          </p:cTn>
                        </p:par>
                        <p:par>
                          <p:cTn id="19" fill="hold">
                            <p:stCondLst>
                              <p:cond delay="3000"/>
                            </p:stCondLst>
                            <p:childTnLst>
                              <p:par>
                                <p:cTn id="20" presetID="2" presetClass="entr" presetSubtype="4" fill="hold" nodeType="afterEffect">
                                  <p:stCondLst>
                                    <p:cond delay="0"/>
                                  </p:stCondLst>
                                  <p:childTnLst>
                                    <p:set>
                                      <p:cBhvr>
                                        <p:cTn id="21" dur="1" fill="hold">
                                          <p:stCondLst>
                                            <p:cond delay="0"/>
                                          </p:stCondLst>
                                        </p:cTn>
                                        <p:tgtEl>
                                          <p:spTgt spid="6147"/>
                                        </p:tgtEl>
                                        <p:attrNameLst>
                                          <p:attrName>style.visibility</p:attrName>
                                        </p:attrNameLst>
                                      </p:cBhvr>
                                      <p:to>
                                        <p:strVal val="visible"/>
                                      </p:to>
                                    </p:set>
                                    <p:anim calcmode="lin" valueType="num">
                                      <p:cBhvr additive="base">
                                        <p:cTn id="22" dur="1000" fill="hold"/>
                                        <p:tgtEl>
                                          <p:spTgt spid="6147"/>
                                        </p:tgtEl>
                                        <p:attrNameLst>
                                          <p:attrName>ppt_x</p:attrName>
                                        </p:attrNameLst>
                                      </p:cBhvr>
                                      <p:tavLst>
                                        <p:tav tm="0">
                                          <p:val>
                                            <p:strVal val="#ppt_x"/>
                                          </p:val>
                                        </p:tav>
                                        <p:tav tm="100000">
                                          <p:val>
                                            <p:strVal val="#ppt_x"/>
                                          </p:val>
                                        </p:tav>
                                      </p:tavLst>
                                    </p:anim>
                                    <p:anim calcmode="lin" valueType="num">
                                      <p:cBhvr additive="base">
                                        <p:cTn id="23" dur="1000" fill="hold"/>
                                        <p:tgtEl>
                                          <p:spTgt spid="61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Aceer\Desktop\Presentation\NMU photos\36263164.jpg"/>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88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2675394" y="1124744"/>
            <a:ext cx="6468606" cy="508518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3" name="TextBox 31"/>
          <p:cNvSpPr txBox="1">
            <a:spLocks noChangeArrowheads="1"/>
          </p:cNvSpPr>
          <p:nvPr/>
        </p:nvSpPr>
        <p:spPr bwMode="auto">
          <a:xfrm>
            <a:off x="1908174" y="44450"/>
            <a:ext cx="669627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449263" indent="-449263" eaLnBrk="1" hangingPunct="1">
              <a:defRPr/>
            </a:pPr>
            <a:r>
              <a:rPr lang="en-US" sz="3600" dirty="0">
                <a:solidFill>
                  <a:schemeClr val="tx2">
                    <a:lumMod val="75000"/>
                  </a:schemeClr>
                </a:solidFill>
                <a:effectLst>
                  <a:outerShdw blurRad="38100" dist="38100" dir="2700000" algn="tl">
                    <a:srgbClr val="000000">
                      <a:alpha val="43137"/>
                    </a:srgbClr>
                  </a:outerShdw>
                </a:effectLst>
              </a:rPr>
              <a:t>National Mining University</a:t>
            </a:r>
            <a:endParaRPr lang="uk-UA" sz="3600" dirty="0">
              <a:solidFill>
                <a:schemeClr val="tx2">
                  <a:lumMod val="75000"/>
                </a:schemeClr>
              </a:solidFill>
              <a:effectLst>
                <a:outerShdw blurRad="38100" dist="38100" dir="2700000" algn="tl">
                  <a:srgbClr val="000000">
                    <a:alpha val="43137"/>
                  </a:srgbClr>
                </a:outerShdw>
              </a:effectLst>
            </a:endParaRPr>
          </a:p>
        </p:txBody>
      </p:sp>
      <p:grpSp>
        <p:nvGrpSpPr>
          <p:cNvPr id="14" name="Группа 37"/>
          <p:cNvGrpSpPr>
            <a:grpSpLocks/>
          </p:cNvGrpSpPr>
          <p:nvPr/>
        </p:nvGrpSpPr>
        <p:grpSpPr bwMode="auto">
          <a:xfrm>
            <a:off x="141288" y="44450"/>
            <a:ext cx="2270125" cy="1482725"/>
            <a:chOff x="-468560" y="44624"/>
            <a:chExt cx="2269811" cy="1481855"/>
          </a:xfrm>
        </p:grpSpPr>
        <p:sp>
          <p:nvSpPr>
            <p:cNvPr id="15" name="Овал 14"/>
            <p:cNvSpPr/>
            <p:nvPr/>
          </p:nvSpPr>
          <p:spPr>
            <a:xfrm>
              <a:off x="-181263" y="116020"/>
              <a:ext cx="1676168" cy="1410459"/>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pic>
          <p:nvPicPr>
            <p:cNvPr id="16" name="Picture 30" descr="K:\NGUlogo1.jp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8560" y="44624"/>
              <a:ext cx="2269811" cy="1409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Rectangle 3"/>
          <p:cNvSpPr txBox="1">
            <a:spLocks noChangeArrowheads="1"/>
          </p:cNvSpPr>
          <p:nvPr/>
        </p:nvSpPr>
        <p:spPr bwMode="auto">
          <a:xfrm>
            <a:off x="539552" y="1628800"/>
            <a:ext cx="8064895" cy="4896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444500" eaLnBrk="0" hangingPunct="0">
              <a:tabLst>
                <a:tab pos="533400" algn="l"/>
              </a:tabLst>
              <a:defRPr>
                <a:solidFill>
                  <a:schemeClr val="tx1"/>
                </a:solidFill>
                <a:latin typeface="Arial" charset="0"/>
                <a:cs typeface="Arial" charset="0"/>
              </a:defRPr>
            </a:lvl1pPr>
            <a:lvl2pPr marL="742950" indent="-285750" eaLnBrk="0" hangingPunct="0">
              <a:tabLst>
                <a:tab pos="533400" algn="l"/>
              </a:tabLst>
              <a:defRPr>
                <a:solidFill>
                  <a:schemeClr val="tx1"/>
                </a:solidFill>
                <a:latin typeface="Arial" charset="0"/>
                <a:cs typeface="Arial" charset="0"/>
              </a:defRPr>
            </a:lvl2pPr>
            <a:lvl3pPr marL="1143000" indent="-228600" eaLnBrk="0" hangingPunct="0">
              <a:tabLst>
                <a:tab pos="533400" algn="l"/>
              </a:tabLst>
              <a:defRPr>
                <a:solidFill>
                  <a:schemeClr val="tx1"/>
                </a:solidFill>
                <a:latin typeface="Arial" charset="0"/>
                <a:cs typeface="Arial" charset="0"/>
              </a:defRPr>
            </a:lvl3pPr>
            <a:lvl4pPr marL="1600200" indent="-228600" eaLnBrk="0" hangingPunct="0">
              <a:tabLst>
                <a:tab pos="533400" algn="l"/>
              </a:tabLst>
              <a:defRPr>
                <a:solidFill>
                  <a:schemeClr val="tx1"/>
                </a:solidFill>
                <a:latin typeface="Arial" charset="0"/>
                <a:cs typeface="Arial" charset="0"/>
              </a:defRPr>
            </a:lvl4pPr>
            <a:lvl5pPr marL="2057400" indent="-228600" eaLnBrk="0" hangingPunct="0">
              <a:tabLst>
                <a:tab pos="533400"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533400"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533400"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533400"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533400" algn="l"/>
              </a:tabLst>
              <a:defRPr>
                <a:solidFill>
                  <a:schemeClr val="tx1"/>
                </a:solidFill>
                <a:latin typeface="Arial" charset="0"/>
                <a:cs typeface="Arial" charset="0"/>
              </a:defRPr>
            </a:lvl9pPr>
          </a:lstStyle>
          <a:p>
            <a:pPr marL="457200" indent="-457200" eaLnBrk="1" hangingPunct="1">
              <a:lnSpc>
                <a:spcPct val="80000"/>
              </a:lnSpc>
              <a:spcBef>
                <a:spcPct val="20000"/>
              </a:spcBef>
              <a:spcAft>
                <a:spcPts val="900"/>
              </a:spcAft>
              <a:buClr>
                <a:srgbClr val="C3260C"/>
              </a:buClr>
              <a:buSzPct val="80000"/>
              <a:buBlip>
                <a:blip r:embed="rId5"/>
              </a:buBlip>
              <a:tabLst>
                <a:tab pos="533400" algn="l"/>
                <a:tab pos="6183313" algn="l"/>
                <a:tab pos="6459538" algn="l"/>
              </a:tabLst>
            </a:pPr>
            <a:r>
              <a:rPr lang="en-US" sz="3200" b="1" dirty="0" smtClean="0">
                <a:solidFill>
                  <a:schemeClr val="tx2">
                    <a:lumMod val="75000"/>
                  </a:schemeClr>
                </a:solidFill>
                <a:effectLst>
                  <a:outerShdw blurRad="38100" dist="38100" dir="2700000" algn="tl">
                    <a:srgbClr val="000000">
                      <a:alpha val="43137"/>
                    </a:srgbClr>
                  </a:outerShdw>
                </a:effectLst>
                <a:latin typeface="Baskerville Old Face" pitchFamily="18" charset="0"/>
              </a:rPr>
              <a:t>Students</a:t>
            </a:r>
            <a:r>
              <a:rPr lang="uk-UA" sz="3200" b="1" dirty="0" smtClean="0">
                <a:solidFill>
                  <a:schemeClr val="tx2">
                    <a:lumMod val="75000"/>
                  </a:schemeClr>
                </a:solidFill>
                <a:effectLst>
                  <a:outerShdw blurRad="38100" dist="38100" dir="2700000" algn="tl">
                    <a:srgbClr val="000000">
                      <a:alpha val="43137"/>
                    </a:srgbClr>
                  </a:outerShdw>
                </a:effectLst>
                <a:latin typeface="Sylfaen" pitchFamily="18" charset="0"/>
              </a:rPr>
              <a:t> 	</a:t>
            </a:r>
            <a:r>
              <a:rPr lang="en-US" sz="3200" b="1" dirty="0" smtClean="0">
                <a:solidFill>
                  <a:schemeClr val="tx2">
                    <a:lumMod val="75000"/>
                  </a:schemeClr>
                </a:solidFill>
                <a:effectLst>
                  <a:outerShdw blurRad="38100" dist="38100" dir="2700000" algn="tl">
                    <a:srgbClr val="000000">
                      <a:alpha val="43137"/>
                    </a:srgbClr>
                  </a:outerShdw>
                </a:effectLst>
                <a:latin typeface="Baskerville Old Face" pitchFamily="18" charset="0"/>
              </a:rPr>
              <a:t> </a:t>
            </a:r>
            <a:r>
              <a:rPr lang="uk-UA" sz="3200" b="1" dirty="0" smtClean="0">
                <a:solidFill>
                  <a:schemeClr val="accent6">
                    <a:lumMod val="75000"/>
                  </a:schemeClr>
                </a:solidFill>
                <a:effectLst>
                  <a:outerShdw blurRad="38100" dist="38100" dir="2700000" algn="tl">
                    <a:srgbClr val="000000">
                      <a:alpha val="43137"/>
                    </a:srgbClr>
                  </a:outerShdw>
                </a:effectLst>
                <a:latin typeface="Sylfaen" pitchFamily="18" charset="0"/>
              </a:rPr>
              <a:t>≈1</a:t>
            </a:r>
            <a:r>
              <a:rPr lang="uk-UA" sz="3200" b="1" dirty="0" smtClean="0">
                <a:solidFill>
                  <a:schemeClr val="accent6">
                    <a:lumMod val="75000"/>
                  </a:schemeClr>
                </a:solidFill>
                <a:effectLst>
                  <a:outerShdw blurRad="38100" dist="38100" dir="2700000" algn="tl">
                    <a:srgbClr val="000000">
                      <a:alpha val="43137"/>
                    </a:srgbClr>
                  </a:outerShdw>
                </a:effectLst>
                <a:latin typeface="Baskerville Old Face" pitchFamily="18" charset="0"/>
              </a:rPr>
              <a:t>4</a:t>
            </a:r>
            <a:r>
              <a:rPr lang="uk-UA" sz="3200" b="1" dirty="0" smtClean="0">
                <a:solidFill>
                  <a:schemeClr val="accent6">
                    <a:lumMod val="75000"/>
                  </a:schemeClr>
                </a:solidFill>
                <a:effectLst>
                  <a:outerShdw blurRad="38100" dist="38100" dir="2700000" algn="tl">
                    <a:srgbClr val="000000">
                      <a:alpha val="43137"/>
                    </a:srgbClr>
                  </a:outerShdw>
                </a:effectLst>
                <a:latin typeface="Sylfaen" pitchFamily="18" charset="0"/>
              </a:rPr>
              <a:t> </a:t>
            </a:r>
            <a:r>
              <a:rPr lang="uk-UA" sz="3200" b="1" dirty="0" smtClean="0">
                <a:solidFill>
                  <a:schemeClr val="accent6">
                    <a:lumMod val="75000"/>
                  </a:schemeClr>
                </a:solidFill>
                <a:effectLst>
                  <a:outerShdw blurRad="38100" dist="38100" dir="2700000" algn="tl">
                    <a:srgbClr val="000000">
                      <a:alpha val="43137"/>
                    </a:srgbClr>
                  </a:outerShdw>
                </a:effectLst>
                <a:latin typeface="Baskerville Old Face" pitchFamily="18" charset="0"/>
              </a:rPr>
              <a:t>0</a:t>
            </a:r>
            <a:r>
              <a:rPr lang="uk-UA" sz="3200" b="1" dirty="0" smtClean="0">
                <a:solidFill>
                  <a:schemeClr val="accent6">
                    <a:lumMod val="75000"/>
                  </a:schemeClr>
                </a:solidFill>
                <a:effectLst>
                  <a:outerShdw blurRad="38100" dist="38100" dir="2700000" algn="tl">
                    <a:srgbClr val="000000">
                      <a:alpha val="43137"/>
                    </a:srgbClr>
                  </a:outerShdw>
                </a:effectLst>
                <a:latin typeface="Sylfaen" pitchFamily="18" charset="0"/>
              </a:rPr>
              <a:t>00</a:t>
            </a:r>
            <a:endParaRPr lang="uk-UA" sz="3200" b="1" dirty="0">
              <a:solidFill>
                <a:schemeClr val="accent6">
                  <a:lumMod val="75000"/>
                </a:schemeClr>
              </a:solidFill>
              <a:effectLst>
                <a:outerShdw blurRad="38100" dist="38100" dir="2700000" algn="tl">
                  <a:srgbClr val="000000">
                    <a:alpha val="43137"/>
                  </a:srgbClr>
                </a:outerShdw>
              </a:effectLst>
              <a:latin typeface="Sylfaen" pitchFamily="18" charset="0"/>
            </a:endParaRPr>
          </a:p>
          <a:p>
            <a:pPr marL="457200" indent="-457200" eaLnBrk="1" hangingPunct="1">
              <a:lnSpc>
                <a:spcPct val="80000"/>
              </a:lnSpc>
              <a:spcBef>
                <a:spcPct val="20000"/>
              </a:spcBef>
              <a:spcAft>
                <a:spcPts val="900"/>
              </a:spcAft>
              <a:buClr>
                <a:srgbClr val="C3260C"/>
              </a:buClr>
              <a:buSzPct val="80000"/>
              <a:buBlip>
                <a:blip r:embed="rId5"/>
              </a:buBlip>
              <a:tabLst>
                <a:tab pos="533400" algn="l"/>
                <a:tab pos="6459538" algn="l"/>
              </a:tabLst>
            </a:pPr>
            <a:r>
              <a:rPr lang="en-US" sz="3200" b="1" dirty="0" smtClean="0">
                <a:solidFill>
                  <a:schemeClr val="tx2">
                    <a:lumMod val="75000"/>
                  </a:schemeClr>
                </a:solidFill>
                <a:effectLst>
                  <a:outerShdw blurRad="38100" dist="38100" dir="2700000" algn="tl">
                    <a:srgbClr val="000000">
                      <a:alpha val="43137"/>
                    </a:srgbClr>
                  </a:outerShdw>
                </a:effectLst>
                <a:latin typeface="Baskerville Old Face" pitchFamily="18" charset="0"/>
              </a:rPr>
              <a:t>Teachers </a:t>
            </a:r>
            <a:r>
              <a:rPr lang="uk-UA" sz="3200" b="1" dirty="0" smtClean="0">
                <a:solidFill>
                  <a:schemeClr val="tx2">
                    <a:lumMod val="75000"/>
                  </a:schemeClr>
                </a:solidFill>
                <a:effectLst>
                  <a:outerShdw blurRad="38100" dist="38100" dir="2700000" algn="tl">
                    <a:srgbClr val="000000">
                      <a:alpha val="43137"/>
                    </a:srgbClr>
                  </a:outerShdw>
                </a:effectLst>
                <a:latin typeface="Sylfaen" pitchFamily="18" charset="0"/>
              </a:rPr>
              <a:t>	</a:t>
            </a:r>
            <a:r>
              <a:rPr lang="uk-UA" sz="3200" b="1" dirty="0" smtClean="0">
                <a:solidFill>
                  <a:schemeClr val="accent6">
                    <a:lumMod val="75000"/>
                  </a:schemeClr>
                </a:solidFill>
                <a:effectLst>
                  <a:outerShdw blurRad="38100" dist="38100" dir="2700000" algn="tl">
                    <a:srgbClr val="000000">
                      <a:alpha val="43137"/>
                    </a:srgbClr>
                  </a:outerShdw>
                </a:effectLst>
                <a:latin typeface="Baskerville Old Face" pitchFamily="18" charset="0"/>
              </a:rPr>
              <a:t>1064</a:t>
            </a:r>
            <a:endParaRPr lang="en-US" sz="3200" b="1" dirty="0" smtClean="0">
              <a:solidFill>
                <a:schemeClr val="accent6">
                  <a:lumMod val="75000"/>
                </a:schemeClr>
              </a:solidFill>
              <a:effectLst>
                <a:outerShdw blurRad="38100" dist="38100" dir="2700000" algn="tl">
                  <a:srgbClr val="000000">
                    <a:alpha val="43137"/>
                  </a:srgbClr>
                </a:outerShdw>
              </a:effectLst>
              <a:latin typeface="Baskerville Old Face" pitchFamily="18" charset="0"/>
            </a:endParaRPr>
          </a:p>
          <a:p>
            <a:pPr marL="457200" indent="-457200" eaLnBrk="1" hangingPunct="1">
              <a:lnSpc>
                <a:spcPct val="80000"/>
              </a:lnSpc>
              <a:spcBef>
                <a:spcPct val="20000"/>
              </a:spcBef>
              <a:spcAft>
                <a:spcPts val="900"/>
              </a:spcAft>
              <a:buClr>
                <a:srgbClr val="C3260C"/>
              </a:buClr>
              <a:buSzPct val="80000"/>
              <a:buBlip>
                <a:blip r:embed="rId5"/>
              </a:buBlip>
              <a:tabLst>
                <a:tab pos="533400" algn="l"/>
                <a:tab pos="6457950" algn="l"/>
              </a:tabLst>
            </a:pPr>
            <a:r>
              <a:rPr lang="en-US" sz="3200" b="1" dirty="0" smtClean="0">
                <a:solidFill>
                  <a:schemeClr val="tx2">
                    <a:lumMod val="75000"/>
                  </a:schemeClr>
                </a:solidFill>
                <a:effectLst>
                  <a:outerShdw blurRad="38100" dist="38100" dir="2700000" algn="tl">
                    <a:srgbClr val="000000">
                      <a:alpha val="43137"/>
                    </a:srgbClr>
                  </a:outerShdw>
                </a:effectLst>
                <a:latin typeface="Baskerville Old Face" pitchFamily="18" charset="0"/>
              </a:rPr>
              <a:t>Graduatio</a:t>
            </a:r>
            <a:r>
              <a:rPr lang="en-US" sz="3200" b="1" dirty="0" smtClean="0">
                <a:solidFill>
                  <a:schemeClr val="bg1"/>
                </a:solidFill>
                <a:effectLst>
                  <a:outerShdw blurRad="38100" dist="38100" dir="2700000" algn="tl">
                    <a:srgbClr val="000000">
                      <a:alpha val="43137"/>
                    </a:srgbClr>
                  </a:outerShdw>
                </a:effectLst>
                <a:latin typeface="Baskerville Old Face" pitchFamily="18" charset="0"/>
              </a:rPr>
              <a:t>n specialties</a:t>
            </a:r>
            <a:r>
              <a:rPr lang="en-US" sz="3200" b="1" dirty="0" smtClean="0">
                <a:solidFill>
                  <a:schemeClr val="tx2">
                    <a:lumMod val="75000"/>
                  </a:schemeClr>
                </a:solidFill>
                <a:effectLst>
                  <a:outerShdw blurRad="38100" dist="38100" dir="2700000" algn="tl">
                    <a:srgbClr val="000000">
                      <a:alpha val="43137"/>
                    </a:srgbClr>
                  </a:outerShdw>
                </a:effectLst>
                <a:latin typeface="Baskerville Old Face" pitchFamily="18" charset="0"/>
              </a:rPr>
              <a:t>	</a:t>
            </a:r>
            <a:r>
              <a:rPr lang="en-US" sz="3200" b="1" dirty="0" smtClean="0">
                <a:solidFill>
                  <a:schemeClr val="accent6">
                    <a:lumMod val="75000"/>
                  </a:schemeClr>
                </a:solidFill>
                <a:effectLst>
                  <a:outerShdw blurRad="38100" dist="38100" dir="2700000" algn="tl">
                    <a:srgbClr val="000000">
                      <a:alpha val="43137"/>
                    </a:srgbClr>
                  </a:outerShdw>
                </a:effectLst>
                <a:latin typeface="Baskerville Old Face" pitchFamily="18" charset="0"/>
              </a:rPr>
              <a:t>5</a:t>
            </a:r>
            <a:r>
              <a:rPr lang="uk-UA" sz="3200" b="1" dirty="0" smtClean="0">
                <a:solidFill>
                  <a:schemeClr val="accent6">
                    <a:lumMod val="75000"/>
                  </a:schemeClr>
                </a:solidFill>
                <a:effectLst>
                  <a:outerShdw blurRad="38100" dist="38100" dir="2700000" algn="tl">
                    <a:srgbClr val="000000">
                      <a:alpha val="43137"/>
                    </a:srgbClr>
                  </a:outerShdw>
                </a:effectLst>
                <a:latin typeface="Baskerville Old Face" pitchFamily="18" charset="0"/>
              </a:rPr>
              <a:t>3</a:t>
            </a:r>
            <a:endParaRPr lang="en-US" sz="3200" b="1" dirty="0" smtClean="0">
              <a:solidFill>
                <a:schemeClr val="accent6">
                  <a:lumMod val="75000"/>
                </a:schemeClr>
              </a:solidFill>
              <a:effectLst>
                <a:outerShdw blurRad="38100" dist="38100" dir="2700000" algn="tl">
                  <a:srgbClr val="000000">
                    <a:alpha val="43137"/>
                  </a:srgbClr>
                </a:outerShdw>
              </a:effectLst>
              <a:latin typeface="Baskerville Old Face" pitchFamily="18" charset="0"/>
            </a:endParaRPr>
          </a:p>
          <a:p>
            <a:pPr marL="457200" indent="-457200" eaLnBrk="1" hangingPunct="1">
              <a:lnSpc>
                <a:spcPct val="80000"/>
              </a:lnSpc>
              <a:spcBef>
                <a:spcPct val="20000"/>
              </a:spcBef>
              <a:spcAft>
                <a:spcPts val="900"/>
              </a:spcAft>
              <a:buClr>
                <a:srgbClr val="C3260C"/>
              </a:buClr>
              <a:buSzPct val="80000"/>
              <a:buBlip>
                <a:blip r:embed="rId5"/>
              </a:buBlip>
              <a:tabLst>
                <a:tab pos="533400" algn="l"/>
                <a:tab pos="6457950" algn="l"/>
              </a:tabLst>
            </a:pPr>
            <a:r>
              <a:rPr lang="en-US" sz="3200" b="1" dirty="0">
                <a:solidFill>
                  <a:schemeClr val="tx2">
                    <a:lumMod val="75000"/>
                  </a:schemeClr>
                </a:solidFill>
                <a:effectLst>
                  <a:outerShdw blurRad="38100" dist="38100" dir="2700000" algn="tl">
                    <a:srgbClr val="000000">
                      <a:alpha val="43137"/>
                    </a:srgbClr>
                  </a:outerShdw>
                </a:effectLst>
                <a:latin typeface="Baskerville Old Face" pitchFamily="18" charset="0"/>
              </a:rPr>
              <a:t>Institutes	</a:t>
            </a:r>
            <a:r>
              <a:rPr lang="uk-UA" sz="3200" b="1" dirty="0" smtClean="0">
                <a:solidFill>
                  <a:schemeClr val="accent6">
                    <a:lumMod val="75000"/>
                  </a:schemeClr>
                </a:solidFill>
                <a:effectLst>
                  <a:outerShdw blurRad="38100" dist="38100" dir="2700000" algn="tl">
                    <a:srgbClr val="000000">
                      <a:alpha val="43137"/>
                    </a:srgbClr>
                  </a:outerShdw>
                </a:effectLst>
                <a:latin typeface="Baskerville Old Face" pitchFamily="18" charset="0"/>
              </a:rPr>
              <a:t>4</a:t>
            </a:r>
            <a:endParaRPr lang="en-US" sz="3200" b="1" dirty="0">
              <a:solidFill>
                <a:schemeClr val="accent6">
                  <a:lumMod val="75000"/>
                </a:schemeClr>
              </a:solidFill>
              <a:effectLst>
                <a:outerShdw blurRad="38100" dist="38100" dir="2700000" algn="tl">
                  <a:srgbClr val="000000">
                    <a:alpha val="43137"/>
                  </a:srgbClr>
                </a:outerShdw>
              </a:effectLst>
              <a:latin typeface="Baskerville Old Face" pitchFamily="18" charset="0"/>
            </a:endParaRPr>
          </a:p>
          <a:p>
            <a:pPr marL="457200" indent="-457200" eaLnBrk="1" hangingPunct="1">
              <a:lnSpc>
                <a:spcPct val="80000"/>
              </a:lnSpc>
              <a:spcBef>
                <a:spcPct val="20000"/>
              </a:spcBef>
              <a:spcAft>
                <a:spcPts val="900"/>
              </a:spcAft>
              <a:buClr>
                <a:srgbClr val="C3260C"/>
              </a:buClr>
              <a:buSzPct val="80000"/>
              <a:buBlip>
                <a:blip r:embed="rId5"/>
              </a:buBlip>
              <a:tabLst>
                <a:tab pos="533400" algn="l"/>
                <a:tab pos="6457950" algn="l"/>
              </a:tabLst>
            </a:pPr>
            <a:r>
              <a:rPr lang="en-US" sz="3200" b="1" dirty="0">
                <a:solidFill>
                  <a:schemeClr val="tx2">
                    <a:lumMod val="75000"/>
                  </a:schemeClr>
                </a:solidFill>
                <a:effectLst>
                  <a:outerShdw blurRad="38100" dist="38100" dir="2700000" algn="tl">
                    <a:srgbClr val="000000">
                      <a:alpha val="43137"/>
                    </a:srgbClr>
                  </a:outerShdw>
                </a:effectLst>
                <a:latin typeface="Baskerville Old Face" pitchFamily="18" charset="0"/>
              </a:rPr>
              <a:t>Faculties	</a:t>
            </a:r>
            <a:r>
              <a:rPr lang="uk-UA" sz="3200" b="1" dirty="0" smtClean="0">
                <a:solidFill>
                  <a:schemeClr val="accent6">
                    <a:lumMod val="75000"/>
                  </a:schemeClr>
                </a:solidFill>
                <a:effectLst>
                  <a:outerShdw blurRad="38100" dist="38100" dir="2700000" algn="tl">
                    <a:srgbClr val="000000">
                      <a:alpha val="43137"/>
                    </a:srgbClr>
                  </a:outerShdw>
                </a:effectLst>
                <a:latin typeface="Baskerville Old Face" pitchFamily="18" charset="0"/>
              </a:rPr>
              <a:t>9</a:t>
            </a:r>
            <a:endParaRPr lang="en-US" sz="3200" b="1" dirty="0">
              <a:solidFill>
                <a:schemeClr val="accent6">
                  <a:lumMod val="75000"/>
                </a:schemeClr>
              </a:solidFill>
              <a:effectLst>
                <a:outerShdw blurRad="38100" dist="38100" dir="2700000" algn="tl">
                  <a:srgbClr val="000000">
                    <a:alpha val="43137"/>
                  </a:srgbClr>
                </a:outerShdw>
              </a:effectLst>
              <a:latin typeface="Baskerville Old Face" pitchFamily="18" charset="0"/>
            </a:endParaRPr>
          </a:p>
          <a:p>
            <a:pPr marL="457200" indent="-457200" eaLnBrk="1" hangingPunct="1">
              <a:lnSpc>
                <a:spcPct val="80000"/>
              </a:lnSpc>
              <a:spcBef>
                <a:spcPct val="20000"/>
              </a:spcBef>
              <a:spcAft>
                <a:spcPts val="900"/>
              </a:spcAft>
              <a:buClr>
                <a:srgbClr val="C3260C"/>
              </a:buClr>
              <a:buSzPct val="80000"/>
              <a:buBlip>
                <a:blip r:embed="rId5"/>
              </a:buBlip>
              <a:tabLst>
                <a:tab pos="533400" algn="l"/>
                <a:tab pos="6457950" algn="l"/>
              </a:tabLst>
            </a:pPr>
            <a:r>
              <a:rPr lang="en-US" sz="3200" b="1" dirty="0" smtClean="0">
                <a:solidFill>
                  <a:schemeClr val="tx2">
                    <a:lumMod val="75000"/>
                  </a:schemeClr>
                </a:solidFill>
                <a:effectLst>
                  <a:outerShdw blurRad="38100" dist="38100" dir="2700000" algn="tl">
                    <a:srgbClr val="000000">
                      <a:alpha val="43137"/>
                    </a:srgbClr>
                  </a:outerShdw>
                </a:effectLst>
                <a:latin typeface="Baskerville Old Face" pitchFamily="18" charset="0"/>
              </a:rPr>
              <a:t>Departme</a:t>
            </a:r>
            <a:r>
              <a:rPr lang="en-US" sz="3200" b="1" dirty="0" smtClean="0">
                <a:solidFill>
                  <a:schemeClr val="bg1"/>
                </a:solidFill>
                <a:effectLst>
                  <a:outerShdw blurRad="38100" dist="38100" dir="2700000" algn="tl">
                    <a:srgbClr val="000000">
                      <a:alpha val="43137"/>
                    </a:srgbClr>
                  </a:outerShdw>
                </a:effectLst>
                <a:latin typeface="Baskerville Old Face" pitchFamily="18" charset="0"/>
              </a:rPr>
              <a:t>nts</a:t>
            </a:r>
            <a:r>
              <a:rPr lang="en-US" sz="3200" b="1" dirty="0" smtClean="0">
                <a:solidFill>
                  <a:schemeClr val="tx2">
                    <a:lumMod val="75000"/>
                  </a:schemeClr>
                </a:solidFill>
                <a:effectLst>
                  <a:outerShdw blurRad="38100" dist="38100" dir="2700000" algn="tl">
                    <a:srgbClr val="000000">
                      <a:alpha val="43137"/>
                    </a:srgbClr>
                  </a:outerShdw>
                </a:effectLst>
                <a:latin typeface="Baskerville Old Face" pitchFamily="18" charset="0"/>
              </a:rPr>
              <a:t>	</a:t>
            </a:r>
            <a:r>
              <a:rPr lang="en-US" sz="3200" b="1" dirty="0" smtClean="0">
                <a:solidFill>
                  <a:schemeClr val="accent6">
                    <a:lumMod val="75000"/>
                  </a:schemeClr>
                </a:solidFill>
                <a:effectLst>
                  <a:outerShdw blurRad="38100" dist="38100" dir="2700000" algn="tl">
                    <a:srgbClr val="000000">
                      <a:alpha val="43137"/>
                    </a:srgbClr>
                  </a:outerShdw>
                </a:effectLst>
                <a:latin typeface="Baskerville Old Face" pitchFamily="18" charset="0"/>
              </a:rPr>
              <a:t>52</a:t>
            </a:r>
          </a:p>
          <a:p>
            <a:pPr marL="457200" indent="-457200" eaLnBrk="1" hangingPunct="1">
              <a:lnSpc>
                <a:spcPct val="80000"/>
              </a:lnSpc>
              <a:spcBef>
                <a:spcPct val="20000"/>
              </a:spcBef>
              <a:spcAft>
                <a:spcPts val="900"/>
              </a:spcAft>
              <a:buClr>
                <a:srgbClr val="C3260C"/>
              </a:buClr>
              <a:buSzPct val="80000"/>
              <a:buBlip>
                <a:blip r:embed="rId5"/>
              </a:buBlip>
              <a:tabLst>
                <a:tab pos="533400" algn="l"/>
                <a:tab pos="6457950" algn="l"/>
              </a:tabLst>
            </a:pPr>
            <a:r>
              <a:rPr lang="en-US" sz="3200" b="1" dirty="0" smtClean="0">
                <a:solidFill>
                  <a:schemeClr val="tx2">
                    <a:lumMod val="75000"/>
                  </a:schemeClr>
                </a:solidFill>
                <a:effectLst>
                  <a:outerShdw blurRad="38100" dist="38100" dir="2700000" algn="tl">
                    <a:srgbClr val="000000">
                      <a:alpha val="43137"/>
                    </a:srgbClr>
                  </a:outerShdw>
                </a:effectLst>
                <a:latin typeface="Baskerville Old Face" pitchFamily="18" charset="0"/>
              </a:rPr>
              <a:t>Scientific c</a:t>
            </a:r>
            <a:r>
              <a:rPr lang="en-US" sz="3200" b="1" dirty="0" smtClean="0">
                <a:solidFill>
                  <a:schemeClr val="bg1"/>
                </a:solidFill>
                <a:effectLst>
                  <a:outerShdw blurRad="38100" dist="38100" dir="2700000" algn="tl">
                    <a:srgbClr val="000000">
                      <a:alpha val="43137"/>
                    </a:srgbClr>
                  </a:outerShdw>
                </a:effectLst>
                <a:latin typeface="Baskerville Old Face" pitchFamily="18" charset="0"/>
              </a:rPr>
              <a:t>ouncils</a:t>
            </a:r>
            <a:r>
              <a:rPr lang="en-US" sz="3200" b="1" dirty="0" smtClean="0">
                <a:solidFill>
                  <a:schemeClr val="tx2">
                    <a:lumMod val="75000"/>
                  </a:schemeClr>
                </a:solidFill>
                <a:effectLst>
                  <a:outerShdw blurRad="38100" dist="38100" dir="2700000" algn="tl">
                    <a:srgbClr val="000000">
                      <a:alpha val="43137"/>
                    </a:srgbClr>
                  </a:outerShdw>
                </a:effectLst>
                <a:latin typeface="Baskerville Old Face" pitchFamily="18" charset="0"/>
              </a:rPr>
              <a:t>	</a:t>
            </a:r>
            <a:r>
              <a:rPr lang="en-US" sz="3200" b="1" dirty="0" smtClean="0">
                <a:solidFill>
                  <a:schemeClr val="accent6">
                    <a:lumMod val="75000"/>
                  </a:schemeClr>
                </a:solidFill>
                <a:effectLst>
                  <a:outerShdw blurRad="38100" dist="38100" dir="2700000" algn="tl">
                    <a:srgbClr val="000000">
                      <a:alpha val="43137"/>
                    </a:srgbClr>
                  </a:outerShdw>
                </a:effectLst>
                <a:latin typeface="Baskerville Old Face" pitchFamily="18" charset="0"/>
              </a:rPr>
              <a:t>7</a:t>
            </a:r>
          </a:p>
          <a:p>
            <a:pPr marL="457200" indent="-457200" eaLnBrk="1" hangingPunct="1">
              <a:lnSpc>
                <a:spcPct val="80000"/>
              </a:lnSpc>
              <a:spcBef>
                <a:spcPct val="20000"/>
              </a:spcBef>
              <a:spcAft>
                <a:spcPts val="900"/>
              </a:spcAft>
              <a:buClr>
                <a:srgbClr val="C3260C"/>
              </a:buClr>
              <a:buSzPct val="80000"/>
              <a:buBlip>
                <a:blip r:embed="rId5"/>
              </a:buBlip>
              <a:tabLst>
                <a:tab pos="533400" algn="l"/>
                <a:tab pos="6457950" algn="l"/>
              </a:tabLst>
            </a:pPr>
            <a:r>
              <a:rPr lang="en-US" sz="3200" b="1" dirty="0" smtClean="0">
                <a:solidFill>
                  <a:schemeClr val="tx2">
                    <a:lumMod val="75000"/>
                  </a:schemeClr>
                </a:solidFill>
                <a:effectLst>
                  <a:outerShdw blurRad="38100" dist="38100" dir="2700000" algn="tl">
                    <a:srgbClr val="000000">
                      <a:alpha val="43137"/>
                    </a:srgbClr>
                  </a:outerShdw>
                </a:effectLst>
                <a:latin typeface="Baskerville Old Face" pitchFamily="18" charset="0"/>
              </a:rPr>
              <a:t>International partners	</a:t>
            </a:r>
            <a:r>
              <a:rPr lang="en-US" sz="3200" b="1" dirty="0" smtClean="0">
                <a:solidFill>
                  <a:schemeClr val="accent6">
                    <a:lumMod val="75000"/>
                  </a:schemeClr>
                </a:solidFill>
                <a:effectLst>
                  <a:outerShdw blurRad="38100" dist="38100" dir="2700000" algn="tl">
                    <a:srgbClr val="000000">
                      <a:alpha val="43137"/>
                    </a:srgbClr>
                  </a:outerShdw>
                </a:effectLst>
                <a:latin typeface="Baskerville Old Face" pitchFamily="18" charset="0"/>
              </a:rPr>
              <a:t>11</a:t>
            </a:r>
            <a:r>
              <a:rPr lang="uk-UA" sz="3200" b="1" dirty="0" smtClean="0">
                <a:solidFill>
                  <a:schemeClr val="accent6">
                    <a:lumMod val="75000"/>
                  </a:schemeClr>
                </a:solidFill>
                <a:effectLst>
                  <a:outerShdw blurRad="38100" dist="38100" dir="2700000" algn="tl">
                    <a:srgbClr val="000000">
                      <a:alpha val="43137"/>
                    </a:srgbClr>
                  </a:outerShdw>
                </a:effectLst>
                <a:latin typeface="Baskerville Old Face" pitchFamily="18" charset="0"/>
              </a:rPr>
              <a:t>8</a:t>
            </a:r>
            <a:endParaRPr lang="en-US" sz="3200" b="1" dirty="0" smtClean="0">
              <a:solidFill>
                <a:schemeClr val="accent6">
                  <a:lumMod val="75000"/>
                </a:schemeClr>
              </a:solidFill>
              <a:effectLst>
                <a:outerShdw blurRad="38100" dist="38100" dir="2700000" algn="tl">
                  <a:srgbClr val="000000">
                    <a:alpha val="43137"/>
                  </a:srgbClr>
                </a:outerShdw>
              </a:effectLst>
              <a:latin typeface="Baskerville Old Face" pitchFamily="18" charset="0"/>
            </a:endParaRPr>
          </a:p>
        </p:txBody>
      </p:sp>
    </p:spTree>
    <p:extLst>
      <p:ext uri="{BB962C8B-B14F-4D97-AF65-F5344CB8AC3E}">
        <p14:creationId xmlns:p14="http://schemas.microsoft.com/office/powerpoint/2010/main" val="280349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anim calcmode="lin" valueType="num">
                                      <p:cBhvr>
                                        <p:cTn id="8"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Effect transition="in" filter="fade">
                                      <p:cBhvr>
                                        <p:cTn id="13" dur="500"/>
                                        <p:tgtEl>
                                          <p:spTgt spid="7">
                                            <p:txEl>
                                              <p:pRg st="1" end="1"/>
                                            </p:txEl>
                                          </p:spTgt>
                                        </p:tgtEl>
                                      </p:cBhvr>
                                    </p:animEffect>
                                    <p:anim calcmode="lin" valueType="num">
                                      <p:cBhvr>
                                        <p:cTn id="14"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5" dur="5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500"/>
                                        <p:tgtEl>
                                          <p:spTgt spid="7">
                                            <p:txEl>
                                              <p:pRg st="2" end="2"/>
                                            </p:txEl>
                                          </p:spTgt>
                                        </p:tgtEl>
                                      </p:cBhvr>
                                    </p:animEffect>
                                    <p:anim calcmode="lin" valueType="num">
                                      <p:cBhvr>
                                        <p:cTn id="20"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1" dur="5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fade">
                                      <p:cBhvr>
                                        <p:cTn id="25" dur="500"/>
                                        <p:tgtEl>
                                          <p:spTgt spid="7">
                                            <p:txEl>
                                              <p:pRg st="3" end="3"/>
                                            </p:txEl>
                                          </p:spTgt>
                                        </p:tgtEl>
                                      </p:cBhvr>
                                    </p:animEffect>
                                    <p:anim calcmode="lin" valueType="num">
                                      <p:cBhvr>
                                        <p:cTn id="26"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27" dur="5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nodeType="after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Effect transition="in" filter="fade">
                                      <p:cBhvr>
                                        <p:cTn id="31" dur="500"/>
                                        <p:tgtEl>
                                          <p:spTgt spid="7">
                                            <p:txEl>
                                              <p:pRg st="4" end="4"/>
                                            </p:txEl>
                                          </p:spTgt>
                                        </p:tgtEl>
                                      </p:cBhvr>
                                    </p:animEffect>
                                    <p:anim calcmode="lin" valueType="num">
                                      <p:cBhvr>
                                        <p:cTn id="32"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33" dur="5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nodeType="after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animEffect transition="in" filter="fade">
                                      <p:cBhvr>
                                        <p:cTn id="37" dur="500"/>
                                        <p:tgtEl>
                                          <p:spTgt spid="7">
                                            <p:txEl>
                                              <p:pRg st="5" end="5"/>
                                            </p:txEl>
                                          </p:spTgt>
                                        </p:tgtEl>
                                      </p:cBhvr>
                                    </p:animEffect>
                                    <p:anim calcmode="lin" valueType="num">
                                      <p:cBhvr>
                                        <p:cTn id="38"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39" dur="5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2" presetClass="entr" presetSubtype="0" fill="hold" nodeType="afterEffect">
                                  <p:stCondLst>
                                    <p:cond delay="0"/>
                                  </p:stCondLst>
                                  <p:childTnLst>
                                    <p:set>
                                      <p:cBhvr>
                                        <p:cTn id="42" dur="1" fill="hold">
                                          <p:stCondLst>
                                            <p:cond delay="0"/>
                                          </p:stCondLst>
                                        </p:cTn>
                                        <p:tgtEl>
                                          <p:spTgt spid="7">
                                            <p:txEl>
                                              <p:pRg st="6" end="6"/>
                                            </p:txEl>
                                          </p:spTgt>
                                        </p:tgtEl>
                                        <p:attrNameLst>
                                          <p:attrName>style.visibility</p:attrName>
                                        </p:attrNameLst>
                                      </p:cBhvr>
                                      <p:to>
                                        <p:strVal val="visible"/>
                                      </p:to>
                                    </p:set>
                                    <p:animEffect transition="in" filter="fade">
                                      <p:cBhvr>
                                        <p:cTn id="43" dur="500"/>
                                        <p:tgtEl>
                                          <p:spTgt spid="7">
                                            <p:txEl>
                                              <p:pRg st="6" end="6"/>
                                            </p:txEl>
                                          </p:spTgt>
                                        </p:tgtEl>
                                      </p:cBhvr>
                                    </p:animEffect>
                                    <p:anim calcmode="lin" valueType="num">
                                      <p:cBhvr>
                                        <p:cTn id="44"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45" dur="5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par>
                          <p:cTn id="46" fill="hold">
                            <p:stCondLst>
                              <p:cond delay="3500"/>
                            </p:stCondLst>
                            <p:childTnLst>
                              <p:par>
                                <p:cTn id="47" presetID="42" presetClass="entr" presetSubtype="0" fill="hold" nodeType="afterEffect">
                                  <p:stCondLst>
                                    <p:cond delay="0"/>
                                  </p:stCondLst>
                                  <p:childTnLst>
                                    <p:set>
                                      <p:cBhvr>
                                        <p:cTn id="48" dur="1" fill="hold">
                                          <p:stCondLst>
                                            <p:cond delay="0"/>
                                          </p:stCondLst>
                                        </p:cTn>
                                        <p:tgtEl>
                                          <p:spTgt spid="7">
                                            <p:txEl>
                                              <p:pRg st="7" end="7"/>
                                            </p:txEl>
                                          </p:spTgt>
                                        </p:tgtEl>
                                        <p:attrNameLst>
                                          <p:attrName>style.visibility</p:attrName>
                                        </p:attrNameLst>
                                      </p:cBhvr>
                                      <p:to>
                                        <p:strVal val="visible"/>
                                      </p:to>
                                    </p:set>
                                    <p:animEffect transition="in" filter="fade">
                                      <p:cBhvr>
                                        <p:cTn id="49" dur="500"/>
                                        <p:tgtEl>
                                          <p:spTgt spid="7">
                                            <p:txEl>
                                              <p:pRg st="7" end="7"/>
                                            </p:txEl>
                                          </p:spTgt>
                                        </p:tgtEl>
                                      </p:cBhvr>
                                    </p:animEffect>
                                    <p:anim calcmode="lin" valueType="num">
                                      <p:cBhvr>
                                        <p:cTn id="50"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51" dur="500" fill="hold"/>
                                        <p:tgtEl>
                                          <p:spTgt spid="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31"/>
          <p:cNvSpPr txBox="1">
            <a:spLocks noChangeArrowheads="1"/>
          </p:cNvSpPr>
          <p:nvPr/>
        </p:nvSpPr>
        <p:spPr bwMode="auto">
          <a:xfrm>
            <a:off x="2268215" y="426621"/>
            <a:ext cx="669627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449263" indent="-449263" eaLnBrk="1" hangingPunct="1">
              <a:defRPr/>
            </a:pPr>
            <a:r>
              <a:rPr lang="en-US" sz="3600" dirty="0">
                <a:solidFill>
                  <a:schemeClr val="tx2">
                    <a:lumMod val="75000"/>
                  </a:schemeClr>
                </a:solidFill>
              </a:rPr>
              <a:t>Merits &amp; </a:t>
            </a:r>
            <a:r>
              <a:rPr lang="en-US" sz="3600" dirty="0" smtClean="0">
                <a:solidFill>
                  <a:schemeClr val="tx2">
                    <a:lumMod val="75000"/>
                  </a:schemeClr>
                </a:solidFill>
              </a:rPr>
              <a:t>Strength</a:t>
            </a:r>
            <a:endParaRPr lang="uk-UA" sz="3600" dirty="0">
              <a:solidFill>
                <a:schemeClr val="tx2">
                  <a:lumMod val="75000"/>
                </a:schemeClr>
              </a:solidFill>
            </a:endParaRPr>
          </a:p>
        </p:txBody>
      </p:sp>
      <p:grpSp>
        <p:nvGrpSpPr>
          <p:cNvPr id="14" name="Группа 37"/>
          <p:cNvGrpSpPr>
            <a:grpSpLocks/>
          </p:cNvGrpSpPr>
          <p:nvPr/>
        </p:nvGrpSpPr>
        <p:grpSpPr bwMode="auto">
          <a:xfrm>
            <a:off x="141288" y="44450"/>
            <a:ext cx="2270125" cy="1482725"/>
            <a:chOff x="-468560" y="44624"/>
            <a:chExt cx="2269811" cy="1481855"/>
          </a:xfrm>
        </p:grpSpPr>
        <p:sp>
          <p:nvSpPr>
            <p:cNvPr id="15" name="Овал 14"/>
            <p:cNvSpPr/>
            <p:nvPr/>
          </p:nvSpPr>
          <p:spPr>
            <a:xfrm>
              <a:off x="-181263" y="116020"/>
              <a:ext cx="1676168" cy="1410459"/>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pic>
          <p:nvPicPr>
            <p:cNvPr id="16" name="Picture 30" descr="K:\NGUlogo1.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8560" y="44624"/>
              <a:ext cx="2269811" cy="1409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Rectangle 3"/>
          <p:cNvSpPr txBox="1">
            <a:spLocks noChangeArrowheads="1"/>
          </p:cNvSpPr>
          <p:nvPr/>
        </p:nvSpPr>
        <p:spPr bwMode="auto">
          <a:xfrm>
            <a:off x="141288" y="1628800"/>
            <a:ext cx="8823200" cy="496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444500" eaLnBrk="0" hangingPunct="0">
              <a:tabLst>
                <a:tab pos="533400" algn="l"/>
              </a:tabLst>
              <a:defRPr>
                <a:solidFill>
                  <a:schemeClr val="tx1"/>
                </a:solidFill>
                <a:latin typeface="Arial" charset="0"/>
                <a:cs typeface="Arial" charset="0"/>
              </a:defRPr>
            </a:lvl1pPr>
            <a:lvl2pPr marL="742950" indent="-285750" eaLnBrk="0" hangingPunct="0">
              <a:tabLst>
                <a:tab pos="533400" algn="l"/>
              </a:tabLst>
              <a:defRPr>
                <a:solidFill>
                  <a:schemeClr val="tx1"/>
                </a:solidFill>
                <a:latin typeface="Arial" charset="0"/>
                <a:cs typeface="Arial" charset="0"/>
              </a:defRPr>
            </a:lvl2pPr>
            <a:lvl3pPr marL="1143000" indent="-228600" eaLnBrk="0" hangingPunct="0">
              <a:tabLst>
                <a:tab pos="533400" algn="l"/>
              </a:tabLst>
              <a:defRPr>
                <a:solidFill>
                  <a:schemeClr val="tx1"/>
                </a:solidFill>
                <a:latin typeface="Arial" charset="0"/>
                <a:cs typeface="Arial" charset="0"/>
              </a:defRPr>
            </a:lvl3pPr>
            <a:lvl4pPr marL="1600200" indent="-228600" eaLnBrk="0" hangingPunct="0">
              <a:tabLst>
                <a:tab pos="533400" algn="l"/>
              </a:tabLst>
              <a:defRPr>
                <a:solidFill>
                  <a:schemeClr val="tx1"/>
                </a:solidFill>
                <a:latin typeface="Arial" charset="0"/>
                <a:cs typeface="Arial" charset="0"/>
              </a:defRPr>
            </a:lvl4pPr>
            <a:lvl5pPr marL="2057400" indent="-228600" eaLnBrk="0" hangingPunct="0">
              <a:tabLst>
                <a:tab pos="533400"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533400"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533400"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533400"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533400" algn="l"/>
              </a:tabLst>
              <a:defRPr>
                <a:solidFill>
                  <a:schemeClr val="tx1"/>
                </a:solidFill>
                <a:latin typeface="Arial" charset="0"/>
                <a:cs typeface="Arial" charset="0"/>
              </a:defRPr>
            </a:lvl9pPr>
          </a:lstStyle>
          <a:p>
            <a:pPr indent="0" algn="just" eaLnBrk="1" hangingPunct="1">
              <a:lnSpc>
                <a:spcPct val="80000"/>
              </a:lnSpc>
              <a:spcBef>
                <a:spcPct val="20000"/>
              </a:spcBef>
              <a:spcAft>
                <a:spcPts val="900"/>
              </a:spcAft>
              <a:buClr>
                <a:srgbClr val="C3260C"/>
              </a:buClr>
              <a:buSzPct val="80000"/>
              <a:tabLst>
                <a:tab pos="533400" algn="l"/>
                <a:tab pos="6457950" algn="l"/>
              </a:tabLst>
            </a:pPr>
            <a:r>
              <a:rPr lang="en-US" sz="2800" b="1" dirty="0" smtClean="0">
                <a:solidFill>
                  <a:schemeClr val="bg2">
                    <a:lumMod val="10000"/>
                  </a:schemeClr>
                </a:solidFill>
                <a:effectLst>
                  <a:outerShdw blurRad="38100" dist="38100" dir="2700000" algn="tl">
                    <a:srgbClr val="000000">
                      <a:alpha val="43137"/>
                    </a:srgbClr>
                  </a:outerShdw>
                </a:effectLst>
                <a:latin typeface="Baskerville Old Face" pitchFamily="18" charset="0"/>
              </a:rPr>
              <a:t>According to the </a:t>
            </a:r>
            <a:r>
              <a:rPr lang="en-US" sz="2800" b="1" dirty="0">
                <a:solidFill>
                  <a:schemeClr val="bg2">
                    <a:lumMod val="10000"/>
                  </a:schemeClr>
                </a:solidFill>
                <a:effectLst>
                  <a:outerShdw blurRad="38100" dist="38100" dir="2700000" algn="tl">
                    <a:srgbClr val="000000">
                      <a:alpha val="43137"/>
                    </a:srgbClr>
                  </a:outerShdw>
                </a:effectLst>
                <a:latin typeface="Baskerville Old Face" pitchFamily="18" charset="0"/>
              </a:rPr>
              <a:t>national rating </a:t>
            </a:r>
            <a:r>
              <a:rPr lang="en-US" sz="2800" b="1" dirty="0" smtClean="0">
                <a:solidFill>
                  <a:schemeClr val="bg2">
                    <a:lumMod val="10000"/>
                  </a:schemeClr>
                </a:solidFill>
                <a:effectLst>
                  <a:outerShdw blurRad="38100" dist="38100" dir="2700000" algn="tl">
                    <a:srgbClr val="000000">
                      <a:alpha val="43137"/>
                    </a:srgbClr>
                  </a:outerShdw>
                </a:effectLst>
                <a:latin typeface="Baskerville Old Face" pitchFamily="18" charset="0"/>
              </a:rPr>
              <a:t>KOMPAS-201</a:t>
            </a:r>
            <a:r>
              <a:rPr lang="uk-UA" sz="2800" b="1" dirty="0" smtClean="0">
                <a:solidFill>
                  <a:schemeClr val="bg2">
                    <a:lumMod val="10000"/>
                  </a:schemeClr>
                </a:solidFill>
                <a:effectLst>
                  <a:outerShdw blurRad="38100" dist="38100" dir="2700000" algn="tl">
                    <a:srgbClr val="000000">
                      <a:alpha val="43137"/>
                    </a:srgbClr>
                  </a:outerShdw>
                </a:effectLst>
                <a:latin typeface="Baskerville Old Face" pitchFamily="18" charset="0"/>
              </a:rPr>
              <a:t>4</a:t>
            </a:r>
            <a:r>
              <a:rPr lang="en-US" sz="2800" b="1" dirty="0" smtClean="0">
                <a:solidFill>
                  <a:schemeClr val="bg2">
                    <a:lumMod val="10000"/>
                  </a:schemeClr>
                </a:solidFill>
                <a:effectLst>
                  <a:outerShdw blurRad="38100" dist="38100" dir="2700000" algn="tl">
                    <a:srgbClr val="000000">
                      <a:alpha val="43137"/>
                    </a:srgbClr>
                  </a:outerShdw>
                </a:effectLst>
                <a:latin typeface="Baskerville Old Face" pitchFamily="18" charset="0"/>
              </a:rPr>
              <a:t> in Ukraine NMU takes:</a:t>
            </a:r>
          </a:p>
          <a:p>
            <a:pPr marL="457200" indent="-457200" algn="just" eaLnBrk="1" hangingPunct="1">
              <a:lnSpc>
                <a:spcPct val="80000"/>
              </a:lnSpc>
              <a:spcBef>
                <a:spcPct val="20000"/>
              </a:spcBef>
              <a:spcAft>
                <a:spcPts val="900"/>
              </a:spcAft>
              <a:buClr>
                <a:srgbClr val="C3260C"/>
              </a:buClr>
              <a:buSzPct val="80000"/>
              <a:buBlip>
                <a:blip r:embed="rId3"/>
              </a:buBlip>
              <a:tabLst>
                <a:tab pos="533400" algn="l"/>
                <a:tab pos="6457950" algn="l"/>
              </a:tabLst>
            </a:pPr>
            <a:r>
              <a:rPr lang="en-US" sz="2800" b="1" u="sng" dirty="0" smtClean="0">
                <a:solidFill>
                  <a:schemeClr val="bg2">
                    <a:lumMod val="50000"/>
                  </a:schemeClr>
                </a:solidFill>
                <a:effectLst>
                  <a:outerShdw blurRad="38100" dist="38100" dir="2700000" algn="tl">
                    <a:srgbClr val="000000">
                      <a:alpha val="43137"/>
                    </a:srgbClr>
                  </a:outerShdw>
                </a:effectLst>
                <a:latin typeface="Baskerville Old Face" pitchFamily="18" charset="0"/>
              </a:rPr>
              <a:t>4</a:t>
            </a:r>
            <a:r>
              <a:rPr lang="en-US" sz="2800" b="1" u="sng" baseline="30000" dirty="0" smtClean="0">
                <a:solidFill>
                  <a:schemeClr val="bg2">
                    <a:lumMod val="50000"/>
                  </a:schemeClr>
                </a:solidFill>
                <a:effectLst>
                  <a:outerShdw blurRad="38100" dist="38100" dir="2700000" algn="tl">
                    <a:srgbClr val="000000">
                      <a:alpha val="43137"/>
                    </a:srgbClr>
                  </a:outerShdw>
                </a:effectLst>
                <a:latin typeface="Baskerville Old Face" pitchFamily="18" charset="0"/>
              </a:rPr>
              <a:t>th</a:t>
            </a:r>
            <a:r>
              <a:rPr lang="en-US" sz="2800" b="1" u="sng" dirty="0" smtClean="0">
                <a:solidFill>
                  <a:schemeClr val="bg2">
                    <a:lumMod val="50000"/>
                  </a:schemeClr>
                </a:solidFill>
                <a:effectLst>
                  <a:outerShdw blurRad="38100" dist="38100" dir="2700000" algn="tl">
                    <a:srgbClr val="000000">
                      <a:alpha val="43137"/>
                    </a:srgbClr>
                  </a:outerShdw>
                </a:effectLst>
                <a:latin typeface="Baskerville Old Face" pitchFamily="18" charset="0"/>
              </a:rPr>
              <a:t> </a:t>
            </a:r>
            <a:r>
              <a:rPr lang="en-US" sz="2800" b="1" u="sng" dirty="0">
                <a:solidFill>
                  <a:schemeClr val="bg2">
                    <a:lumMod val="50000"/>
                  </a:schemeClr>
                </a:solidFill>
                <a:effectLst>
                  <a:outerShdw blurRad="38100" dist="38100" dir="2700000" algn="tl">
                    <a:srgbClr val="000000">
                      <a:alpha val="43137"/>
                    </a:srgbClr>
                  </a:outerShdw>
                </a:effectLst>
                <a:latin typeface="Baskerville Old Face" pitchFamily="18" charset="0"/>
              </a:rPr>
              <a:t>place </a:t>
            </a:r>
            <a:r>
              <a:rPr lang="en-US" sz="2800" b="1" dirty="0">
                <a:solidFill>
                  <a:schemeClr val="bg2">
                    <a:lumMod val="50000"/>
                  </a:schemeClr>
                </a:solidFill>
                <a:effectLst>
                  <a:outerShdw blurRad="38100" dist="38100" dir="2700000" algn="tl">
                    <a:srgbClr val="000000">
                      <a:alpha val="43137"/>
                    </a:srgbClr>
                  </a:outerShdw>
                </a:effectLst>
                <a:latin typeface="Baskerville Old Face" pitchFamily="18" charset="0"/>
              </a:rPr>
              <a:t>among </a:t>
            </a:r>
            <a:r>
              <a:rPr lang="en-US" sz="2800" b="1" u="sng" dirty="0">
                <a:solidFill>
                  <a:schemeClr val="bg2">
                    <a:lumMod val="50000"/>
                  </a:schemeClr>
                </a:solidFill>
                <a:effectLst>
                  <a:outerShdw blurRad="38100" dist="38100" dir="2700000" algn="tl">
                    <a:srgbClr val="000000">
                      <a:alpha val="43137"/>
                    </a:srgbClr>
                  </a:outerShdw>
                </a:effectLst>
                <a:latin typeface="Baskerville Old Face" pitchFamily="18" charset="0"/>
              </a:rPr>
              <a:t>technical </a:t>
            </a:r>
            <a:r>
              <a:rPr lang="en-US" sz="2800" b="1" u="sng" dirty="0" smtClean="0">
                <a:solidFill>
                  <a:schemeClr val="bg2">
                    <a:lumMod val="50000"/>
                  </a:schemeClr>
                </a:solidFill>
                <a:effectLst>
                  <a:outerShdw blurRad="38100" dist="38100" dir="2700000" algn="tl">
                    <a:srgbClr val="000000">
                      <a:alpha val="43137"/>
                    </a:srgbClr>
                  </a:outerShdw>
                </a:effectLst>
                <a:latin typeface="Baskerville Old Face" pitchFamily="18" charset="0"/>
              </a:rPr>
              <a:t>universities</a:t>
            </a:r>
            <a:r>
              <a:rPr lang="en-US" sz="2800" b="1" dirty="0" smtClean="0">
                <a:solidFill>
                  <a:schemeClr val="bg2">
                    <a:lumMod val="50000"/>
                  </a:schemeClr>
                </a:solidFill>
                <a:effectLst>
                  <a:outerShdw blurRad="38100" dist="38100" dir="2700000" algn="tl">
                    <a:srgbClr val="000000">
                      <a:alpha val="43137"/>
                    </a:srgbClr>
                  </a:outerShdw>
                </a:effectLst>
                <a:latin typeface="Baskerville Old Face" pitchFamily="18" charset="0"/>
              </a:rPr>
              <a:t>.</a:t>
            </a:r>
          </a:p>
          <a:p>
            <a:pPr marL="457200" indent="-457200" algn="just" eaLnBrk="1" hangingPunct="1">
              <a:lnSpc>
                <a:spcPct val="80000"/>
              </a:lnSpc>
              <a:spcBef>
                <a:spcPct val="20000"/>
              </a:spcBef>
              <a:spcAft>
                <a:spcPts val="1800"/>
              </a:spcAft>
              <a:buClr>
                <a:srgbClr val="C3260C"/>
              </a:buClr>
              <a:buSzPct val="80000"/>
              <a:buBlip>
                <a:blip r:embed="rId3"/>
              </a:buBlip>
              <a:tabLst>
                <a:tab pos="533400" algn="l"/>
                <a:tab pos="6457950" algn="l"/>
              </a:tabLst>
            </a:pPr>
            <a:r>
              <a:rPr lang="uk-UA" sz="2800" b="1" u="sng" dirty="0">
                <a:solidFill>
                  <a:schemeClr val="bg2">
                    <a:lumMod val="50000"/>
                  </a:schemeClr>
                </a:solidFill>
                <a:effectLst>
                  <a:outerShdw blurRad="38100" dist="38100" dir="2700000" algn="tl">
                    <a:srgbClr val="000000">
                      <a:alpha val="43137"/>
                    </a:srgbClr>
                  </a:outerShdw>
                </a:effectLst>
                <a:latin typeface="Baskerville Old Face" pitchFamily="18" charset="0"/>
              </a:rPr>
              <a:t>7</a:t>
            </a:r>
            <a:r>
              <a:rPr lang="en-US" sz="2800" b="1" u="sng" baseline="30000" dirty="0" err="1" smtClean="0">
                <a:solidFill>
                  <a:schemeClr val="bg2">
                    <a:lumMod val="50000"/>
                  </a:schemeClr>
                </a:solidFill>
                <a:effectLst>
                  <a:outerShdw blurRad="38100" dist="38100" dir="2700000" algn="tl">
                    <a:srgbClr val="000000">
                      <a:alpha val="43137"/>
                    </a:srgbClr>
                  </a:outerShdw>
                </a:effectLst>
                <a:latin typeface="Baskerville Old Face" pitchFamily="18" charset="0"/>
              </a:rPr>
              <a:t>th</a:t>
            </a:r>
            <a:r>
              <a:rPr lang="en-US" sz="2800" b="1" u="sng" dirty="0" smtClean="0">
                <a:solidFill>
                  <a:schemeClr val="bg2">
                    <a:lumMod val="50000"/>
                  </a:schemeClr>
                </a:solidFill>
                <a:effectLst>
                  <a:outerShdw blurRad="38100" dist="38100" dir="2700000" algn="tl">
                    <a:srgbClr val="000000">
                      <a:alpha val="43137"/>
                    </a:srgbClr>
                  </a:outerShdw>
                </a:effectLst>
                <a:latin typeface="Baskerville Old Face" pitchFamily="18" charset="0"/>
              </a:rPr>
              <a:t> place</a:t>
            </a:r>
            <a:r>
              <a:rPr lang="en-US" sz="2800" b="1" dirty="0" smtClean="0">
                <a:solidFill>
                  <a:schemeClr val="bg2">
                    <a:lumMod val="50000"/>
                  </a:schemeClr>
                </a:solidFill>
                <a:effectLst>
                  <a:outerShdw blurRad="38100" dist="38100" dir="2700000" algn="tl">
                    <a:srgbClr val="000000">
                      <a:alpha val="43137"/>
                    </a:srgbClr>
                  </a:outerShdw>
                </a:effectLst>
                <a:latin typeface="Baskerville Old Face" pitchFamily="18" charset="0"/>
              </a:rPr>
              <a:t> among </a:t>
            </a:r>
            <a:r>
              <a:rPr lang="en-US" sz="2800" b="1" u="sng" dirty="0" smtClean="0">
                <a:solidFill>
                  <a:schemeClr val="bg2">
                    <a:lumMod val="50000"/>
                  </a:schemeClr>
                </a:solidFill>
                <a:effectLst>
                  <a:outerShdw blurRad="38100" dist="38100" dir="2700000" algn="tl">
                    <a:srgbClr val="000000">
                      <a:alpha val="43137"/>
                    </a:srgbClr>
                  </a:outerShdw>
                </a:effectLst>
                <a:latin typeface="Baskerville Old Face" pitchFamily="18" charset="0"/>
              </a:rPr>
              <a:t>higher educational institutes</a:t>
            </a:r>
            <a:r>
              <a:rPr lang="en-US" sz="2800" b="1" dirty="0" smtClean="0">
                <a:solidFill>
                  <a:schemeClr val="bg2">
                    <a:lumMod val="50000"/>
                  </a:schemeClr>
                </a:solidFill>
                <a:effectLst>
                  <a:outerShdw blurRad="38100" dist="38100" dir="2700000" algn="tl">
                    <a:srgbClr val="000000">
                      <a:alpha val="43137"/>
                    </a:srgbClr>
                  </a:outerShdw>
                </a:effectLst>
                <a:latin typeface="Baskerville Old Face" pitchFamily="18" charset="0"/>
              </a:rPr>
              <a:t>.</a:t>
            </a:r>
          </a:p>
          <a:p>
            <a:pPr indent="0" algn="just" eaLnBrk="1" hangingPunct="1">
              <a:lnSpc>
                <a:spcPct val="80000"/>
              </a:lnSpc>
              <a:spcBef>
                <a:spcPct val="20000"/>
              </a:spcBef>
              <a:spcAft>
                <a:spcPts val="900"/>
              </a:spcAft>
              <a:buClr>
                <a:srgbClr val="C3260C"/>
              </a:buClr>
              <a:buSzPct val="80000"/>
              <a:tabLst>
                <a:tab pos="533400" algn="l"/>
                <a:tab pos="6457950" algn="l"/>
              </a:tabLst>
            </a:pPr>
            <a:r>
              <a:rPr lang="en-US" sz="2800" b="1" dirty="0" smtClean="0">
                <a:solidFill>
                  <a:schemeClr val="bg2">
                    <a:lumMod val="10000"/>
                  </a:schemeClr>
                </a:solidFill>
                <a:effectLst>
                  <a:outerShdw blurRad="38100" dist="38100" dir="2700000" algn="tl">
                    <a:srgbClr val="000000">
                      <a:alpha val="43137"/>
                    </a:srgbClr>
                  </a:outerShdw>
                </a:effectLst>
                <a:latin typeface="Baskerville Old Face" pitchFamily="18" charset="0"/>
              </a:rPr>
              <a:t>According </a:t>
            </a:r>
            <a:r>
              <a:rPr lang="en-US" sz="2800" b="1" dirty="0">
                <a:solidFill>
                  <a:schemeClr val="bg2">
                    <a:lumMod val="10000"/>
                  </a:schemeClr>
                </a:solidFill>
                <a:effectLst>
                  <a:outerShdw blurRad="38100" dist="38100" dir="2700000" algn="tl">
                    <a:srgbClr val="000000">
                      <a:alpha val="43137"/>
                    </a:srgbClr>
                  </a:outerShdw>
                </a:effectLst>
                <a:latin typeface="Baskerville Old Face" pitchFamily="18" charset="0"/>
              </a:rPr>
              <a:t>to the </a:t>
            </a:r>
            <a:r>
              <a:rPr lang="en-US" sz="2800" b="1" dirty="0" smtClean="0">
                <a:solidFill>
                  <a:schemeClr val="bg2">
                    <a:lumMod val="10000"/>
                  </a:schemeClr>
                </a:solidFill>
                <a:effectLst>
                  <a:outerShdw blurRad="38100" dist="38100" dir="2700000" algn="tl">
                    <a:srgbClr val="000000">
                      <a:alpha val="43137"/>
                    </a:srgbClr>
                  </a:outerShdw>
                </a:effectLst>
                <a:latin typeface="Baskerville Old Face" pitchFamily="18" charset="0"/>
              </a:rPr>
              <a:t>UNESCO </a:t>
            </a:r>
            <a:r>
              <a:rPr lang="en-US" sz="2800" b="1" dirty="0">
                <a:solidFill>
                  <a:schemeClr val="bg2">
                    <a:lumMod val="10000"/>
                  </a:schemeClr>
                </a:solidFill>
                <a:effectLst>
                  <a:outerShdw blurRad="38100" dist="38100" dir="2700000" algn="tl">
                    <a:srgbClr val="000000">
                      <a:alpha val="43137"/>
                    </a:srgbClr>
                  </a:outerShdw>
                </a:effectLst>
                <a:latin typeface="Baskerville Old Face" pitchFamily="18" charset="0"/>
              </a:rPr>
              <a:t>international rating </a:t>
            </a:r>
            <a:r>
              <a:rPr lang="en-US" sz="3200" b="1" dirty="0">
                <a:solidFill>
                  <a:schemeClr val="bg2">
                    <a:lumMod val="10000"/>
                  </a:schemeClr>
                </a:solidFill>
                <a:effectLst>
                  <a:outerShdw blurRad="38100" dist="38100" dir="2700000" algn="tl">
                    <a:srgbClr val="000000">
                      <a:alpha val="43137"/>
                    </a:srgbClr>
                  </a:outerShdw>
                </a:effectLst>
                <a:latin typeface="Baskerville Old Face" pitchFamily="18" charset="0"/>
              </a:rPr>
              <a:t>in </a:t>
            </a:r>
            <a:r>
              <a:rPr lang="en-US" sz="3200" b="1" dirty="0" smtClean="0">
                <a:solidFill>
                  <a:schemeClr val="bg2">
                    <a:lumMod val="10000"/>
                  </a:schemeClr>
                </a:solidFill>
                <a:effectLst>
                  <a:outerShdw blurRad="38100" dist="38100" dir="2700000" algn="tl">
                    <a:srgbClr val="000000">
                      <a:alpha val="43137"/>
                    </a:srgbClr>
                  </a:outerShdw>
                </a:effectLst>
                <a:latin typeface="Baskerville Old Face" pitchFamily="18" charset="0"/>
              </a:rPr>
              <a:t>Ukraine:</a:t>
            </a:r>
          </a:p>
          <a:p>
            <a:pPr marL="457200" indent="-457200" algn="just" eaLnBrk="1" hangingPunct="1">
              <a:lnSpc>
                <a:spcPct val="80000"/>
              </a:lnSpc>
              <a:spcBef>
                <a:spcPct val="20000"/>
              </a:spcBef>
              <a:spcAft>
                <a:spcPts val="900"/>
              </a:spcAft>
              <a:buClr>
                <a:srgbClr val="C3260C"/>
              </a:buClr>
              <a:buSzPct val="80000"/>
              <a:buBlip>
                <a:blip r:embed="rId3"/>
              </a:buBlip>
              <a:tabLst>
                <a:tab pos="533400" algn="l"/>
                <a:tab pos="6457950" algn="l"/>
              </a:tabLst>
            </a:pPr>
            <a:r>
              <a:rPr lang="en-US" sz="2800" b="1" u="sng" dirty="0" smtClean="0">
                <a:solidFill>
                  <a:schemeClr val="bg2">
                    <a:lumMod val="50000"/>
                  </a:schemeClr>
                </a:solidFill>
                <a:effectLst>
                  <a:outerShdw blurRad="38100" dist="38100" dir="2700000" algn="tl">
                    <a:srgbClr val="000000">
                      <a:alpha val="43137"/>
                    </a:srgbClr>
                  </a:outerShdw>
                </a:effectLst>
                <a:latin typeface="Baskerville Old Face" pitchFamily="18" charset="0"/>
              </a:rPr>
              <a:t>3</a:t>
            </a:r>
            <a:r>
              <a:rPr lang="en-US" sz="2800" b="1" u="sng" baseline="30000" dirty="0" smtClean="0">
                <a:solidFill>
                  <a:schemeClr val="bg2">
                    <a:lumMod val="50000"/>
                  </a:schemeClr>
                </a:solidFill>
                <a:effectLst>
                  <a:outerShdw blurRad="38100" dist="38100" dir="2700000" algn="tl">
                    <a:srgbClr val="000000">
                      <a:alpha val="43137"/>
                    </a:srgbClr>
                  </a:outerShdw>
                </a:effectLst>
                <a:latin typeface="Baskerville Old Face" pitchFamily="18" charset="0"/>
              </a:rPr>
              <a:t>rd</a:t>
            </a:r>
            <a:r>
              <a:rPr lang="en-US" sz="2800" b="1" u="sng" dirty="0" smtClean="0">
                <a:solidFill>
                  <a:schemeClr val="bg2">
                    <a:lumMod val="50000"/>
                  </a:schemeClr>
                </a:solidFill>
                <a:effectLst>
                  <a:outerShdw blurRad="38100" dist="38100" dir="2700000" algn="tl">
                    <a:srgbClr val="000000">
                      <a:alpha val="43137"/>
                    </a:srgbClr>
                  </a:outerShdw>
                </a:effectLst>
                <a:latin typeface="Baskerville Old Face" pitchFamily="18" charset="0"/>
              </a:rPr>
              <a:t> place</a:t>
            </a:r>
            <a:r>
              <a:rPr lang="en-US" sz="2800" b="1" dirty="0" smtClean="0">
                <a:solidFill>
                  <a:schemeClr val="bg2">
                    <a:lumMod val="50000"/>
                  </a:schemeClr>
                </a:solidFill>
                <a:effectLst>
                  <a:outerShdw blurRad="38100" dist="38100" dir="2700000" algn="tl">
                    <a:srgbClr val="000000">
                      <a:alpha val="43137"/>
                    </a:srgbClr>
                  </a:outerShdw>
                </a:effectLst>
                <a:latin typeface="Baskerville Old Face" pitchFamily="18" charset="0"/>
              </a:rPr>
              <a:t> </a:t>
            </a:r>
            <a:r>
              <a:rPr lang="en-US" sz="2800" b="1" dirty="0">
                <a:solidFill>
                  <a:schemeClr val="bg2">
                    <a:lumMod val="50000"/>
                  </a:schemeClr>
                </a:solidFill>
                <a:effectLst>
                  <a:outerShdw blurRad="38100" dist="38100" dir="2700000" algn="tl">
                    <a:srgbClr val="000000">
                      <a:alpha val="43137"/>
                    </a:srgbClr>
                  </a:outerShdw>
                </a:effectLst>
                <a:latin typeface="Baskerville Old Face" pitchFamily="18" charset="0"/>
              </a:rPr>
              <a:t>among </a:t>
            </a:r>
            <a:r>
              <a:rPr lang="en-US" sz="2800" b="1" u="sng" dirty="0">
                <a:solidFill>
                  <a:schemeClr val="bg2">
                    <a:lumMod val="50000"/>
                  </a:schemeClr>
                </a:solidFill>
                <a:effectLst>
                  <a:outerShdw blurRad="38100" dist="38100" dir="2700000" algn="tl">
                    <a:srgbClr val="000000">
                      <a:alpha val="43137"/>
                    </a:srgbClr>
                  </a:outerShdw>
                </a:effectLst>
                <a:latin typeface="Baskerville Old Face" pitchFamily="18" charset="0"/>
              </a:rPr>
              <a:t>technical </a:t>
            </a:r>
            <a:r>
              <a:rPr lang="en-US" sz="2800" b="1" u="sng" dirty="0" smtClean="0">
                <a:solidFill>
                  <a:schemeClr val="bg2">
                    <a:lumMod val="50000"/>
                  </a:schemeClr>
                </a:solidFill>
                <a:effectLst>
                  <a:outerShdw blurRad="38100" dist="38100" dir="2700000" algn="tl">
                    <a:srgbClr val="000000">
                      <a:alpha val="43137"/>
                    </a:srgbClr>
                  </a:outerShdw>
                </a:effectLst>
                <a:latin typeface="Baskerville Old Face" pitchFamily="18" charset="0"/>
              </a:rPr>
              <a:t>universities</a:t>
            </a:r>
            <a:r>
              <a:rPr lang="en-US" sz="2800" b="1" dirty="0" smtClean="0">
                <a:solidFill>
                  <a:schemeClr val="bg2">
                    <a:lumMod val="50000"/>
                  </a:schemeClr>
                </a:solidFill>
                <a:effectLst>
                  <a:outerShdw blurRad="38100" dist="38100" dir="2700000" algn="tl">
                    <a:srgbClr val="000000">
                      <a:alpha val="43137"/>
                    </a:srgbClr>
                  </a:outerShdw>
                </a:effectLst>
                <a:latin typeface="Baskerville Old Face" pitchFamily="18" charset="0"/>
              </a:rPr>
              <a:t>.</a:t>
            </a:r>
            <a:endParaRPr lang="en-US" sz="2800" b="1" dirty="0">
              <a:solidFill>
                <a:schemeClr val="bg2">
                  <a:lumMod val="50000"/>
                </a:schemeClr>
              </a:solidFill>
              <a:effectLst>
                <a:outerShdw blurRad="38100" dist="38100" dir="2700000" algn="tl">
                  <a:srgbClr val="000000">
                    <a:alpha val="43137"/>
                  </a:srgbClr>
                </a:outerShdw>
              </a:effectLst>
              <a:latin typeface="Baskerville Old Face" pitchFamily="18" charset="0"/>
            </a:endParaRPr>
          </a:p>
          <a:p>
            <a:pPr marL="457200" indent="-457200" algn="just" eaLnBrk="1" hangingPunct="1">
              <a:lnSpc>
                <a:spcPct val="80000"/>
              </a:lnSpc>
              <a:spcBef>
                <a:spcPct val="20000"/>
              </a:spcBef>
              <a:spcAft>
                <a:spcPts val="1800"/>
              </a:spcAft>
              <a:buClr>
                <a:srgbClr val="C3260C"/>
              </a:buClr>
              <a:buSzPct val="80000"/>
              <a:buBlip>
                <a:blip r:embed="rId3"/>
              </a:buBlip>
              <a:tabLst>
                <a:tab pos="533400" algn="l"/>
                <a:tab pos="6457950" algn="l"/>
              </a:tabLst>
            </a:pPr>
            <a:r>
              <a:rPr lang="en-US" sz="2800" b="1" u="sng" dirty="0" smtClean="0">
                <a:solidFill>
                  <a:schemeClr val="bg2">
                    <a:lumMod val="50000"/>
                  </a:schemeClr>
                </a:solidFill>
                <a:effectLst>
                  <a:outerShdw blurRad="38100" dist="38100" dir="2700000" algn="tl">
                    <a:srgbClr val="000000">
                      <a:alpha val="43137"/>
                    </a:srgbClr>
                  </a:outerShdw>
                </a:effectLst>
                <a:latin typeface="Baskerville Old Face" pitchFamily="18" charset="0"/>
              </a:rPr>
              <a:t>7</a:t>
            </a:r>
            <a:r>
              <a:rPr lang="en-US" sz="2800" b="1" u="sng" baseline="30000" dirty="0" smtClean="0">
                <a:solidFill>
                  <a:schemeClr val="bg2">
                    <a:lumMod val="50000"/>
                  </a:schemeClr>
                </a:solidFill>
                <a:effectLst>
                  <a:outerShdw blurRad="38100" dist="38100" dir="2700000" algn="tl">
                    <a:srgbClr val="000000">
                      <a:alpha val="43137"/>
                    </a:srgbClr>
                  </a:outerShdw>
                </a:effectLst>
                <a:latin typeface="Baskerville Old Face" pitchFamily="18" charset="0"/>
              </a:rPr>
              <a:t>th</a:t>
            </a:r>
            <a:r>
              <a:rPr lang="en-US" sz="2800" b="1" u="sng" dirty="0" smtClean="0">
                <a:solidFill>
                  <a:schemeClr val="bg2">
                    <a:lumMod val="50000"/>
                  </a:schemeClr>
                </a:solidFill>
                <a:effectLst>
                  <a:outerShdw blurRad="38100" dist="38100" dir="2700000" algn="tl">
                    <a:srgbClr val="000000">
                      <a:alpha val="43137"/>
                    </a:srgbClr>
                  </a:outerShdw>
                </a:effectLst>
                <a:latin typeface="Baskerville Old Face" pitchFamily="18" charset="0"/>
              </a:rPr>
              <a:t> </a:t>
            </a:r>
            <a:r>
              <a:rPr lang="en-US" sz="2800" b="1" u="sng" dirty="0">
                <a:solidFill>
                  <a:schemeClr val="bg2">
                    <a:lumMod val="50000"/>
                  </a:schemeClr>
                </a:solidFill>
                <a:effectLst>
                  <a:outerShdw blurRad="38100" dist="38100" dir="2700000" algn="tl">
                    <a:srgbClr val="000000">
                      <a:alpha val="43137"/>
                    </a:srgbClr>
                  </a:outerShdw>
                </a:effectLst>
                <a:latin typeface="Baskerville Old Face" pitchFamily="18" charset="0"/>
              </a:rPr>
              <a:t>place</a:t>
            </a:r>
            <a:r>
              <a:rPr lang="en-US" sz="2800" b="1" dirty="0">
                <a:solidFill>
                  <a:schemeClr val="bg2">
                    <a:lumMod val="50000"/>
                  </a:schemeClr>
                </a:solidFill>
                <a:effectLst>
                  <a:outerShdw blurRad="38100" dist="38100" dir="2700000" algn="tl">
                    <a:srgbClr val="000000">
                      <a:alpha val="43137"/>
                    </a:srgbClr>
                  </a:outerShdw>
                </a:effectLst>
                <a:latin typeface="Baskerville Old Face" pitchFamily="18" charset="0"/>
              </a:rPr>
              <a:t> among </a:t>
            </a:r>
            <a:r>
              <a:rPr lang="en-US" sz="2800" b="1" u="sng" dirty="0">
                <a:solidFill>
                  <a:schemeClr val="bg2">
                    <a:lumMod val="50000"/>
                  </a:schemeClr>
                </a:solidFill>
                <a:effectLst>
                  <a:outerShdw blurRad="38100" dist="38100" dir="2700000" algn="tl">
                    <a:srgbClr val="000000">
                      <a:alpha val="43137"/>
                    </a:srgbClr>
                  </a:outerShdw>
                </a:effectLst>
                <a:latin typeface="Baskerville Old Face" pitchFamily="18" charset="0"/>
              </a:rPr>
              <a:t>higher educational </a:t>
            </a:r>
            <a:r>
              <a:rPr lang="en-US" sz="2800" b="1" u="sng" dirty="0" smtClean="0">
                <a:solidFill>
                  <a:schemeClr val="bg2">
                    <a:lumMod val="50000"/>
                  </a:schemeClr>
                </a:solidFill>
                <a:effectLst>
                  <a:outerShdw blurRad="38100" dist="38100" dir="2700000" algn="tl">
                    <a:srgbClr val="000000">
                      <a:alpha val="43137"/>
                    </a:srgbClr>
                  </a:outerShdw>
                </a:effectLst>
                <a:latin typeface="Baskerville Old Face" pitchFamily="18" charset="0"/>
              </a:rPr>
              <a:t>institutes</a:t>
            </a:r>
            <a:r>
              <a:rPr lang="en-US" sz="2800" b="1" dirty="0" smtClean="0">
                <a:solidFill>
                  <a:schemeClr val="bg2">
                    <a:lumMod val="50000"/>
                  </a:schemeClr>
                </a:solidFill>
                <a:effectLst>
                  <a:outerShdw blurRad="38100" dist="38100" dir="2700000" algn="tl">
                    <a:srgbClr val="000000">
                      <a:alpha val="43137"/>
                    </a:srgbClr>
                  </a:outerShdw>
                </a:effectLst>
                <a:latin typeface="Baskerville Old Face" pitchFamily="18" charset="0"/>
              </a:rPr>
              <a:t>.</a:t>
            </a:r>
          </a:p>
          <a:p>
            <a:pPr indent="0" algn="just" eaLnBrk="1" hangingPunct="1">
              <a:lnSpc>
                <a:spcPct val="80000"/>
              </a:lnSpc>
              <a:spcBef>
                <a:spcPct val="20000"/>
              </a:spcBef>
              <a:spcAft>
                <a:spcPts val="900"/>
              </a:spcAft>
              <a:buClr>
                <a:srgbClr val="C3260C"/>
              </a:buClr>
              <a:buSzPct val="80000"/>
              <a:tabLst>
                <a:tab pos="533400" algn="l"/>
                <a:tab pos="6457950" algn="l"/>
              </a:tabLst>
            </a:pPr>
            <a:r>
              <a:rPr lang="en-US" sz="2800" b="1" dirty="0" smtClean="0">
                <a:solidFill>
                  <a:schemeClr val="bg2">
                    <a:lumMod val="25000"/>
                  </a:schemeClr>
                </a:solidFill>
                <a:effectLst>
                  <a:outerShdw blurRad="38100" dist="38100" dir="2700000" algn="tl">
                    <a:srgbClr val="000000">
                      <a:alpha val="43137"/>
                    </a:srgbClr>
                  </a:outerShdw>
                </a:effectLst>
                <a:latin typeface="Baskerville Old Face" pitchFamily="18" charset="0"/>
              </a:rPr>
              <a:t>According to both ratings NMU takes </a:t>
            </a:r>
            <a:r>
              <a:rPr lang="en-US" sz="2900" b="1" u="sng" dirty="0" smtClean="0">
                <a:solidFill>
                  <a:schemeClr val="bg2">
                    <a:lumMod val="25000"/>
                  </a:schemeClr>
                </a:solidFill>
                <a:effectLst>
                  <a:outerShdw blurRad="38100" dist="38100" dir="2700000" algn="tl">
                    <a:srgbClr val="000000">
                      <a:alpha val="43137"/>
                    </a:srgbClr>
                  </a:outerShdw>
                </a:effectLst>
                <a:latin typeface="Baskerville Old Face" pitchFamily="18" charset="0"/>
              </a:rPr>
              <a:t>1</a:t>
            </a:r>
            <a:r>
              <a:rPr lang="en-US" sz="2900" b="1" u="sng" baseline="30000" dirty="0" smtClean="0">
                <a:solidFill>
                  <a:schemeClr val="bg2">
                    <a:lumMod val="25000"/>
                  </a:schemeClr>
                </a:solidFill>
                <a:effectLst>
                  <a:outerShdw blurRad="38100" dist="38100" dir="2700000" algn="tl">
                    <a:srgbClr val="000000">
                      <a:alpha val="43137"/>
                    </a:srgbClr>
                  </a:outerShdw>
                </a:effectLst>
                <a:latin typeface="Baskerville Old Face" pitchFamily="18" charset="0"/>
              </a:rPr>
              <a:t>st</a:t>
            </a:r>
            <a:r>
              <a:rPr lang="en-US" sz="2900" b="1" u="sng" dirty="0" smtClean="0">
                <a:solidFill>
                  <a:schemeClr val="bg2">
                    <a:lumMod val="25000"/>
                  </a:schemeClr>
                </a:solidFill>
                <a:effectLst>
                  <a:outerShdw blurRad="38100" dist="38100" dir="2700000" algn="tl">
                    <a:srgbClr val="000000">
                      <a:alpha val="43137"/>
                    </a:srgbClr>
                  </a:outerShdw>
                </a:effectLst>
                <a:latin typeface="Baskerville Old Face" pitchFamily="18" charset="0"/>
              </a:rPr>
              <a:t> place </a:t>
            </a:r>
            <a:r>
              <a:rPr lang="en-US" sz="2800" b="1" dirty="0" smtClean="0">
                <a:solidFill>
                  <a:schemeClr val="bg2">
                    <a:lumMod val="25000"/>
                  </a:schemeClr>
                </a:solidFill>
                <a:effectLst>
                  <a:outerShdw blurRad="38100" dist="38100" dir="2700000" algn="tl">
                    <a:srgbClr val="000000">
                      <a:alpha val="43137"/>
                    </a:srgbClr>
                  </a:outerShdw>
                </a:effectLst>
                <a:latin typeface="Baskerville Old Face" pitchFamily="18" charset="0"/>
              </a:rPr>
              <a:t>among higher educational institutes of the southern region of Ukraine</a:t>
            </a:r>
            <a:endParaRPr lang="en-US" sz="2800" b="1" dirty="0">
              <a:solidFill>
                <a:schemeClr val="bg2">
                  <a:lumMod val="25000"/>
                </a:schemeClr>
              </a:solidFill>
              <a:effectLst>
                <a:outerShdw blurRad="38100" dist="38100" dir="2700000" algn="tl">
                  <a:srgbClr val="000000">
                    <a:alpha val="43137"/>
                  </a:srgbClr>
                </a:outerShdw>
              </a:effectLst>
              <a:latin typeface="Baskerville Old Face" pitchFamily="18" charset="0"/>
            </a:endParaRPr>
          </a:p>
        </p:txBody>
      </p:sp>
    </p:spTree>
    <p:extLst>
      <p:ext uri="{BB962C8B-B14F-4D97-AF65-F5344CB8AC3E}">
        <p14:creationId xmlns:p14="http://schemas.microsoft.com/office/powerpoint/2010/main" val="981512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2" fill="hold" nodeType="after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Effect transition="in" filter="wipe(right)">
                                      <p:cBhvr>
                                        <p:cTn id="13" dur="500"/>
                                        <p:tgtEl>
                                          <p:spTgt spid="7">
                                            <p:txEl>
                                              <p:pRg st="1" end="1"/>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xEl>
                                              <p:pRg st="2" end="2"/>
                                            </p:txEl>
                                          </p:spTgt>
                                        </p:tgtEl>
                                        <p:attrNameLst>
                                          <p:attrName>style.visibility</p:attrName>
                                        </p:attrNameLst>
                                      </p:cBhvr>
                                      <p:to>
                                        <p:strVal val="visible"/>
                                      </p:to>
                                    </p:set>
                                    <p:animEffect transition="in" filter="wipe(right)">
                                      <p:cBhvr>
                                        <p:cTn id="16" dur="500"/>
                                        <p:tgtEl>
                                          <p:spTgt spid="7">
                                            <p:txEl>
                                              <p:pRg st="2" end="2"/>
                                            </p:txEl>
                                          </p:spTgt>
                                        </p:tgtEl>
                                      </p:cBhvr>
                                    </p:animEffect>
                                  </p:childTnLst>
                                </p:cTn>
                              </p:par>
                            </p:childTnLst>
                          </p:cTn>
                        </p:par>
                        <p:par>
                          <p:cTn id="17" fill="hold">
                            <p:stCondLst>
                              <p:cond delay="1500"/>
                            </p:stCondLst>
                            <p:childTnLst>
                              <p:par>
                                <p:cTn id="18" presetID="42" presetClass="entr" presetSubtype="0" fill="hold" nodeType="afterEffect">
                                  <p:stCondLst>
                                    <p:cond delay="0"/>
                                  </p:stCondLst>
                                  <p:childTnLst>
                                    <p:set>
                                      <p:cBhvr>
                                        <p:cTn id="19" dur="1" fill="hold">
                                          <p:stCondLst>
                                            <p:cond delay="0"/>
                                          </p:stCondLst>
                                        </p:cTn>
                                        <p:tgtEl>
                                          <p:spTgt spid="7">
                                            <p:txEl>
                                              <p:pRg st="3" end="3"/>
                                            </p:txEl>
                                          </p:spTgt>
                                        </p:tgtEl>
                                        <p:attrNameLst>
                                          <p:attrName>style.visibility</p:attrName>
                                        </p:attrNameLst>
                                      </p:cBhvr>
                                      <p:to>
                                        <p:strVal val="visible"/>
                                      </p:to>
                                    </p:set>
                                    <p:animEffect transition="in" filter="fade">
                                      <p:cBhvr>
                                        <p:cTn id="20" dur="1000"/>
                                        <p:tgtEl>
                                          <p:spTgt spid="7">
                                            <p:txEl>
                                              <p:pRg st="3" end="3"/>
                                            </p:txEl>
                                          </p:spTgt>
                                        </p:tgtEl>
                                      </p:cBhvr>
                                    </p:animEffect>
                                    <p:anim calcmode="lin" valueType="num">
                                      <p:cBhvr>
                                        <p:cTn id="21"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22"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par>
                          <p:cTn id="23" fill="hold">
                            <p:stCondLst>
                              <p:cond delay="2500"/>
                            </p:stCondLst>
                            <p:childTnLst>
                              <p:par>
                                <p:cTn id="24" presetID="22" presetClass="entr" presetSubtype="2" fill="hold" nodeType="afterEffect">
                                  <p:stCondLst>
                                    <p:cond delay="0"/>
                                  </p:stCondLst>
                                  <p:childTnLst>
                                    <p:set>
                                      <p:cBhvr>
                                        <p:cTn id="25" dur="1" fill="hold">
                                          <p:stCondLst>
                                            <p:cond delay="0"/>
                                          </p:stCondLst>
                                        </p:cTn>
                                        <p:tgtEl>
                                          <p:spTgt spid="7">
                                            <p:txEl>
                                              <p:pRg st="4" end="4"/>
                                            </p:txEl>
                                          </p:spTgt>
                                        </p:tgtEl>
                                        <p:attrNameLst>
                                          <p:attrName>style.visibility</p:attrName>
                                        </p:attrNameLst>
                                      </p:cBhvr>
                                      <p:to>
                                        <p:strVal val="visible"/>
                                      </p:to>
                                    </p:set>
                                    <p:animEffect transition="in" filter="wipe(right)">
                                      <p:cBhvr>
                                        <p:cTn id="26" dur="500"/>
                                        <p:tgtEl>
                                          <p:spTgt spid="7">
                                            <p:txEl>
                                              <p:pRg st="4" end="4"/>
                                            </p:txEl>
                                          </p:spTgt>
                                        </p:tgtEl>
                                      </p:cBhvr>
                                    </p:animEffect>
                                  </p:childTnLst>
                                </p:cTn>
                              </p:par>
                              <p:par>
                                <p:cTn id="27" presetID="22" presetClass="entr" presetSubtype="2" fill="hold" nodeType="withEffect">
                                  <p:stCondLst>
                                    <p:cond delay="0"/>
                                  </p:stCondLst>
                                  <p:childTnLst>
                                    <p:set>
                                      <p:cBhvr>
                                        <p:cTn id="28" dur="1" fill="hold">
                                          <p:stCondLst>
                                            <p:cond delay="0"/>
                                          </p:stCondLst>
                                        </p:cTn>
                                        <p:tgtEl>
                                          <p:spTgt spid="7">
                                            <p:txEl>
                                              <p:pRg st="5" end="5"/>
                                            </p:txEl>
                                          </p:spTgt>
                                        </p:tgtEl>
                                        <p:attrNameLst>
                                          <p:attrName>style.visibility</p:attrName>
                                        </p:attrNameLst>
                                      </p:cBhvr>
                                      <p:to>
                                        <p:strVal val="visible"/>
                                      </p:to>
                                    </p:set>
                                    <p:animEffect transition="in" filter="wipe(right)">
                                      <p:cBhvr>
                                        <p:cTn id="29" dur="500"/>
                                        <p:tgtEl>
                                          <p:spTgt spid="7">
                                            <p:txEl>
                                              <p:pRg st="5" end="5"/>
                                            </p:txEl>
                                          </p:spTgt>
                                        </p:tgtEl>
                                      </p:cBhvr>
                                    </p:animEffect>
                                  </p:childTnLst>
                                </p:cTn>
                              </p:par>
                            </p:childTnLst>
                          </p:cTn>
                        </p:par>
                        <p:par>
                          <p:cTn id="30" fill="hold">
                            <p:stCondLst>
                              <p:cond delay="3000"/>
                            </p:stCondLst>
                            <p:childTnLst>
                              <p:par>
                                <p:cTn id="31" presetID="53" presetClass="entr" presetSubtype="16" fill="hold" nodeType="afterEffect">
                                  <p:stCondLst>
                                    <p:cond delay="1000"/>
                                  </p:stCondLst>
                                  <p:childTnLst>
                                    <p:set>
                                      <p:cBhvr>
                                        <p:cTn id="32" dur="1" fill="hold">
                                          <p:stCondLst>
                                            <p:cond delay="0"/>
                                          </p:stCondLst>
                                        </p:cTn>
                                        <p:tgtEl>
                                          <p:spTgt spid="7">
                                            <p:txEl>
                                              <p:pRg st="6" end="6"/>
                                            </p:txEl>
                                          </p:spTgt>
                                        </p:tgtEl>
                                        <p:attrNameLst>
                                          <p:attrName>style.visibility</p:attrName>
                                        </p:attrNameLst>
                                      </p:cBhvr>
                                      <p:to>
                                        <p:strVal val="visible"/>
                                      </p:to>
                                    </p:set>
                                    <p:anim calcmode="lin" valueType="num">
                                      <p:cBhvr>
                                        <p:cTn id="33" dur="500" fill="hold"/>
                                        <p:tgtEl>
                                          <p:spTgt spid="7">
                                            <p:txEl>
                                              <p:pRg st="6" end="6"/>
                                            </p:txEl>
                                          </p:spTgt>
                                        </p:tgtEl>
                                        <p:attrNameLst>
                                          <p:attrName>ppt_w</p:attrName>
                                        </p:attrNameLst>
                                      </p:cBhvr>
                                      <p:tavLst>
                                        <p:tav tm="0">
                                          <p:val>
                                            <p:fltVal val="0"/>
                                          </p:val>
                                        </p:tav>
                                        <p:tav tm="100000">
                                          <p:val>
                                            <p:strVal val="#ppt_w"/>
                                          </p:val>
                                        </p:tav>
                                      </p:tavLst>
                                    </p:anim>
                                    <p:anim calcmode="lin" valueType="num">
                                      <p:cBhvr>
                                        <p:cTn id="34" dur="500" fill="hold"/>
                                        <p:tgtEl>
                                          <p:spTgt spid="7">
                                            <p:txEl>
                                              <p:pRg st="6" end="6"/>
                                            </p:txEl>
                                          </p:spTgt>
                                        </p:tgtEl>
                                        <p:attrNameLst>
                                          <p:attrName>ppt_h</p:attrName>
                                        </p:attrNameLst>
                                      </p:cBhvr>
                                      <p:tavLst>
                                        <p:tav tm="0">
                                          <p:val>
                                            <p:fltVal val="0"/>
                                          </p:val>
                                        </p:tav>
                                        <p:tav tm="100000">
                                          <p:val>
                                            <p:strVal val="#ppt_h"/>
                                          </p:val>
                                        </p:tav>
                                      </p:tavLst>
                                    </p:anim>
                                    <p:animEffect transition="in" filter="fade">
                                      <p:cBhvr>
                                        <p:cTn id="35"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31"/>
          <p:cNvSpPr txBox="1">
            <a:spLocks noChangeArrowheads="1"/>
          </p:cNvSpPr>
          <p:nvPr/>
        </p:nvSpPr>
        <p:spPr bwMode="auto">
          <a:xfrm>
            <a:off x="1908174" y="44450"/>
            <a:ext cx="669627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449263" indent="-449263" eaLnBrk="1" hangingPunct="1">
              <a:defRPr/>
            </a:pPr>
            <a:r>
              <a:rPr lang="en-US" sz="3600" dirty="0">
                <a:solidFill>
                  <a:schemeClr val="tx2">
                    <a:lumMod val="75000"/>
                  </a:schemeClr>
                </a:solidFill>
              </a:rPr>
              <a:t>Merits &amp; Strength</a:t>
            </a:r>
            <a:endParaRPr lang="uk-UA" sz="3600" dirty="0">
              <a:solidFill>
                <a:schemeClr val="tx2">
                  <a:lumMod val="75000"/>
                </a:schemeClr>
              </a:solidFill>
            </a:endParaRPr>
          </a:p>
        </p:txBody>
      </p:sp>
      <p:grpSp>
        <p:nvGrpSpPr>
          <p:cNvPr id="14" name="Группа 37"/>
          <p:cNvGrpSpPr>
            <a:grpSpLocks/>
          </p:cNvGrpSpPr>
          <p:nvPr/>
        </p:nvGrpSpPr>
        <p:grpSpPr bwMode="auto">
          <a:xfrm>
            <a:off x="141288" y="44450"/>
            <a:ext cx="2270125" cy="1482725"/>
            <a:chOff x="-468560" y="44624"/>
            <a:chExt cx="2269811" cy="1481855"/>
          </a:xfrm>
        </p:grpSpPr>
        <p:sp>
          <p:nvSpPr>
            <p:cNvPr id="15" name="Овал 14"/>
            <p:cNvSpPr/>
            <p:nvPr/>
          </p:nvSpPr>
          <p:spPr>
            <a:xfrm>
              <a:off x="-181263" y="116020"/>
              <a:ext cx="1676168" cy="1410459"/>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pic>
          <p:nvPicPr>
            <p:cNvPr id="16" name="Picture 30" descr="K:\NGUlogo1.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8560" y="44624"/>
              <a:ext cx="2269811" cy="1409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Rectangle 3"/>
          <p:cNvSpPr txBox="1">
            <a:spLocks noChangeArrowheads="1"/>
          </p:cNvSpPr>
          <p:nvPr/>
        </p:nvSpPr>
        <p:spPr bwMode="auto">
          <a:xfrm>
            <a:off x="539552" y="1916832"/>
            <a:ext cx="8064895" cy="36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444500" eaLnBrk="0" hangingPunct="0">
              <a:tabLst>
                <a:tab pos="533400" algn="l"/>
              </a:tabLst>
              <a:defRPr>
                <a:solidFill>
                  <a:schemeClr val="tx1"/>
                </a:solidFill>
                <a:latin typeface="Arial" charset="0"/>
                <a:cs typeface="Arial" charset="0"/>
              </a:defRPr>
            </a:lvl1pPr>
            <a:lvl2pPr marL="742950" indent="-285750" eaLnBrk="0" hangingPunct="0">
              <a:tabLst>
                <a:tab pos="533400" algn="l"/>
              </a:tabLst>
              <a:defRPr>
                <a:solidFill>
                  <a:schemeClr val="tx1"/>
                </a:solidFill>
                <a:latin typeface="Arial" charset="0"/>
                <a:cs typeface="Arial" charset="0"/>
              </a:defRPr>
            </a:lvl2pPr>
            <a:lvl3pPr marL="1143000" indent="-228600" eaLnBrk="0" hangingPunct="0">
              <a:tabLst>
                <a:tab pos="533400" algn="l"/>
              </a:tabLst>
              <a:defRPr>
                <a:solidFill>
                  <a:schemeClr val="tx1"/>
                </a:solidFill>
                <a:latin typeface="Arial" charset="0"/>
                <a:cs typeface="Arial" charset="0"/>
              </a:defRPr>
            </a:lvl3pPr>
            <a:lvl4pPr marL="1600200" indent="-228600" eaLnBrk="0" hangingPunct="0">
              <a:tabLst>
                <a:tab pos="533400" algn="l"/>
              </a:tabLst>
              <a:defRPr>
                <a:solidFill>
                  <a:schemeClr val="tx1"/>
                </a:solidFill>
                <a:latin typeface="Arial" charset="0"/>
                <a:cs typeface="Arial" charset="0"/>
              </a:defRPr>
            </a:lvl4pPr>
            <a:lvl5pPr marL="2057400" indent="-228600" eaLnBrk="0" hangingPunct="0">
              <a:tabLst>
                <a:tab pos="533400"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533400"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533400"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533400"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533400" algn="l"/>
              </a:tabLst>
              <a:defRPr>
                <a:solidFill>
                  <a:schemeClr val="tx1"/>
                </a:solidFill>
                <a:latin typeface="Arial" charset="0"/>
                <a:cs typeface="Arial" charset="0"/>
              </a:defRPr>
            </a:lvl9pPr>
          </a:lstStyle>
          <a:p>
            <a:pPr marL="457200" indent="-457200" eaLnBrk="1" hangingPunct="1">
              <a:lnSpc>
                <a:spcPct val="80000"/>
              </a:lnSpc>
              <a:spcBef>
                <a:spcPct val="20000"/>
              </a:spcBef>
              <a:spcAft>
                <a:spcPts val="900"/>
              </a:spcAft>
              <a:buClr>
                <a:srgbClr val="C3260C"/>
              </a:buClr>
              <a:buSzPct val="80000"/>
              <a:buBlip>
                <a:blip r:embed="rId3"/>
              </a:buBlip>
              <a:tabLst>
                <a:tab pos="533400" algn="l"/>
                <a:tab pos="6183313" algn="l"/>
                <a:tab pos="6459538" algn="l"/>
              </a:tabLst>
            </a:pPr>
            <a:r>
              <a:rPr lang="en-US" sz="3200" b="1" dirty="0">
                <a:solidFill>
                  <a:schemeClr val="bg2">
                    <a:lumMod val="25000"/>
                  </a:schemeClr>
                </a:solidFill>
                <a:effectLst>
                  <a:outerShdw blurRad="38100" dist="38100" dir="2700000" algn="tl">
                    <a:srgbClr val="000000">
                      <a:alpha val="43137"/>
                    </a:srgbClr>
                  </a:outerShdw>
                </a:effectLst>
                <a:latin typeface="Baskerville Old Face" pitchFamily="18" charset="0"/>
              </a:rPr>
              <a:t>University has </a:t>
            </a:r>
            <a:r>
              <a:rPr lang="en-US" sz="3200" b="1" dirty="0" smtClean="0">
                <a:solidFill>
                  <a:schemeClr val="bg2">
                    <a:lumMod val="25000"/>
                  </a:schemeClr>
                </a:solidFill>
                <a:effectLst>
                  <a:outerShdw blurRad="38100" dist="38100" dir="2700000" algn="tl">
                    <a:srgbClr val="000000">
                      <a:alpha val="43137"/>
                    </a:srgbClr>
                  </a:outerShdw>
                </a:effectLst>
                <a:latin typeface="Baskerville Old Face" pitchFamily="18" charset="0"/>
              </a:rPr>
              <a:t>IV level of  accreditation.</a:t>
            </a:r>
            <a:endParaRPr lang="en-US" sz="3200" b="1" dirty="0">
              <a:solidFill>
                <a:schemeClr val="bg2">
                  <a:lumMod val="25000"/>
                </a:schemeClr>
              </a:solidFill>
              <a:effectLst>
                <a:outerShdw blurRad="38100" dist="38100" dir="2700000" algn="tl">
                  <a:srgbClr val="000000">
                    <a:alpha val="43137"/>
                  </a:srgbClr>
                </a:outerShdw>
              </a:effectLst>
              <a:latin typeface="Baskerville Old Face" pitchFamily="18" charset="0"/>
            </a:endParaRPr>
          </a:p>
          <a:p>
            <a:pPr marL="457200" indent="-457200" eaLnBrk="1" hangingPunct="1">
              <a:lnSpc>
                <a:spcPct val="80000"/>
              </a:lnSpc>
              <a:spcBef>
                <a:spcPct val="20000"/>
              </a:spcBef>
              <a:spcAft>
                <a:spcPts val="900"/>
              </a:spcAft>
              <a:buClr>
                <a:srgbClr val="C3260C"/>
              </a:buClr>
              <a:buSzPct val="80000"/>
              <a:buBlip>
                <a:blip r:embed="rId3"/>
              </a:buBlip>
              <a:tabLst>
                <a:tab pos="533400" algn="l"/>
                <a:tab pos="6183313" algn="l"/>
                <a:tab pos="6459538" algn="l"/>
              </a:tabLst>
            </a:pPr>
            <a:r>
              <a:rPr lang="en-US" sz="3200" b="1" dirty="0" smtClean="0">
                <a:solidFill>
                  <a:schemeClr val="bg2">
                    <a:lumMod val="25000"/>
                  </a:schemeClr>
                </a:solidFill>
                <a:effectLst>
                  <a:outerShdw blurRad="38100" dist="38100" dir="2700000" algn="tl">
                    <a:srgbClr val="000000">
                      <a:alpha val="43137"/>
                    </a:srgbClr>
                  </a:outerShdw>
                </a:effectLst>
                <a:latin typeface="Baskerville Old Face" pitchFamily="18" charset="0"/>
              </a:rPr>
              <a:t>There </a:t>
            </a:r>
            <a:r>
              <a:rPr lang="en-US" sz="3200" b="1" dirty="0">
                <a:solidFill>
                  <a:schemeClr val="bg2">
                    <a:lumMod val="25000"/>
                  </a:schemeClr>
                </a:solidFill>
                <a:effectLst>
                  <a:outerShdw blurRad="38100" dist="38100" dir="2700000" algn="tl">
                    <a:srgbClr val="000000">
                      <a:alpha val="43137"/>
                    </a:srgbClr>
                  </a:outerShdw>
                </a:effectLst>
                <a:latin typeface="Baskerville Old Face" pitchFamily="18" charset="0"/>
              </a:rPr>
              <a:t>were executed </a:t>
            </a:r>
            <a:r>
              <a:rPr lang="uk-UA" sz="3200" b="1" dirty="0" smtClean="0">
                <a:solidFill>
                  <a:schemeClr val="bg2">
                    <a:lumMod val="25000"/>
                  </a:schemeClr>
                </a:solidFill>
                <a:effectLst>
                  <a:outerShdw blurRad="38100" dist="38100" dir="2700000" algn="tl">
                    <a:srgbClr val="000000">
                      <a:alpha val="43137"/>
                    </a:srgbClr>
                  </a:outerShdw>
                </a:effectLst>
                <a:latin typeface="Baskerville Old Face" pitchFamily="18" charset="0"/>
              </a:rPr>
              <a:t>65</a:t>
            </a:r>
            <a:r>
              <a:rPr lang="en-US" sz="3200" b="1" dirty="0" smtClean="0">
                <a:solidFill>
                  <a:schemeClr val="bg2">
                    <a:lumMod val="25000"/>
                  </a:schemeClr>
                </a:solidFill>
                <a:effectLst>
                  <a:outerShdw blurRad="38100" dist="38100" dir="2700000" algn="tl">
                    <a:srgbClr val="000000">
                      <a:alpha val="43137"/>
                    </a:srgbClr>
                  </a:outerShdw>
                </a:effectLst>
                <a:latin typeface="Baskerville Old Face" pitchFamily="18" charset="0"/>
              </a:rPr>
              <a:t> research </a:t>
            </a:r>
            <a:r>
              <a:rPr lang="en-US" sz="3200" b="1" dirty="0">
                <a:solidFill>
                  <a:schemeClr val="bg2">
                    <a:lumMod val="25000"/>
                  </a:schemeClr>
                </a:solidFill>
                <a:effectLst>
                  <a:outerShdw blurRad="38100" dist="38100" dir="2700000" algn="tl">
                    <a:srgbClr val="000000">
                      <a:alpha val="43137"/>
                    </a:srgbClr>
                  </a:outerShdw>
                </a:effectLst>
                <a:latin typeface="Baskerville Old Face" pitchFamily="18" charset="0"/>
              </a:rPr>
              <a:t>scientific </a:t>
            </a:r>
            <a:r>
              <a:rPr lang="en-US" sz="3200" b="1" dirty="0" smtClean="0">
                <a:solidFill>
                  <a:schemeClr val="bg2">
                    <a:lumMod val="25000"/>
                  </a:schemeClr>
                </a:solidFill>
                <a:effectLst>
                  <a:outerShdw blurRad="38100" dist="38100" dir="2700000" algn="tl">
                    <a:srgbClr val="000000">
                      <a:alpha val="43137"/>
                    </a:srgbClr>
                  </a:outerShdw>
                </a:effectLst>
                <a:latin typeface="Baskerville Old Face" pitchFamily="18" charset="0"/>
              </a:rPr>
              <a:t>works in the frames of governmental and business contracts in</a:t>
            </a:r>
            <a:r>
              <a:rPr lang="ru-RU" sz="3200" b="1" dirty="0" smtClean="0">
                <a:solidFill>
                  <a:schemeClr val="bg2">
                    <a:lumMod val="25000"/>
                  </a:schemeClr>
                </a:solidFill>
                <a:effectLst>
                  <a:outerShdw blurRad="38100" dist="38100" dir="2700000" algn="tl">
                    <a:srgbClr val="000000">
                      <a:alpha val="43137"/>
                    </a:srgbClr>
                  </a:outerShdw>
                </a:effectLst>
                <a:latin typeface="Sylfaen" pitchFamily="18" charset="0"/>
              </a:rPr>
              <a:t> 2015</a:t>
            </a:r>
            <a:r>
              <a:rPr lang="en-US" sz="3200" b="1" dirty="0" smtClean="0">
                <a:solidFill>
                  <a:schemeClr val="bg2">
                    <a:lumMod val="25000"/>
                  </a:schemeClr>
                </a:solidFill>
                <a:effectLst>
                  <a:outerShdw blurRad="38100" dist="38100" dir="2700000" algn="tl">
                    <a:srgbClr val="000000">
                      <a:alpha val="43137"/>
                    </a:srgbClr>
                  </a:outerShdw>
                </a:effectLst>
                <a:latin typeface="Sylfaen" pitchFamily="18" charset="0"/>
              </a:rPr>
              <a:t>.</a:t>
            </a:r>
            <a:endParaRPr lang="ru-RU" sz="3200" b="1" dirty="0">
              <a:solidFill>
                <a:schemeClr val="bg2">
                  <a:lumMod val="25000"/>
                </a:schemeClr>
              </a:solidFill>
              <a:effectLst>
                <a:outerShdw blurRad="38100" dist="38100" dir="2700000" algn="tl">
                  <a:srgbClr val="000000">
                    <a:alpha val="43137"/>
                  </a:srgbClr>
                </a:outerShdw>
              </a:effectLst>
              <a:latin typeface="Sylfaen" pitchFamily="18" charset="0"/>
            </a:endParaRPr>
          </a:p>
          <a:p>
            <a:pPr marL="457200" indent="-457200" eaLnBrk="1" hangingPunct="1">
              <a:lnSpc>
                <a:spcPct val="80000"/>
              </a:lnSpc>
              <a:spcBef>
                <a:spcPct val="20000"/>
              </a:spcBef>
              <a:spcAft>
                <a:spcPts val="900"/>
              </a:spcAft>
              <a:buClr>
                <a:srgbClr val="C3260C"/>
              </a:buClr>
              <a:buSzPct val="80000"/>
              <a:buBlip>
                <a:blip r:embed="rId3"/>
              </a:buBlip>
              <a:tabLst>
                <a:tab pos="533400" algn="l"/>
                <a:tab pos="6459538" algn="l"/>
              </a:tabLst>
            </a:pPr>
            <a:r>
              <a:rPr lang="en-US" sz="3200" b="1" dirty="0" smtClean="0">
                <a:solidFill>
                  <a:schemeClr val="bg2">
                    <a:lumMod val="25000"/>
                  </a:schemeClr>
                </a:solidFill>
                <a:effectLst>
                  <a:outerShdw blurRad="38100" dist="38100" dir="2700000" algn="tl">
                    <a:srgbClr val="000000">
                      <a:alpha val="43137"/>
                    </a:srgbClr>
                  </a:outerShdw>
                </a:effectLst>
                <a:latin typeface="Baskerville Old Face" pitchFamily="18" charset="0"/>
              </a:rPr>
              <a:t>There are 6 scientific educational centers that are engaged in solving actual problems of mining and energetics sectors.</a:t>
            </a:r>
          </a:p>
        </p:txBody>
      </p:sp>
    </p:spTree>
    <p:extLst>
      <p:ext uri="{BB962C8B-B14F-4D97-AF65-F5344CB8AC3E}">
        <p14:creationId xmlns:p14="http://schemas.microsoft.com/office/powerpoint/2010/main" val="2630357449"/>
      </p:ext>
    </p:extLst>
  </p:cSld>
  <p:clrMapOvr>
    <a:masterClrMapping/>
  </p:clrMapOvr>
</p:sld>
</file>

<file path=ppt/theme/theme1.xml><?xml version="1.0" encoding="utf-8"?>
<a:theme xmlns:a="http://schemas.openxmlformats.org/drawingml/2006/main" name="Воздушный поток">
  <a:themeElements>
    <a:clrScheme name="Другая 11">
      <a:dk1>
        <a:sysClr val="windowText" lastClr="000000"/>
      </a:dk1>
      <a:lt1>
        <a:sysClr val="window" lastClr="FFFFFF"/>
      </a:lt1>
      <a:dk2>
        <a:srgbClr val="212745"/>
      </a:dk2>
      <a:lt2>
        <a:srgbClr val="C1D4FB"/>
      </a:lt2>
      <a:accent1>
        <a:srgbClr val="4E67C8"/>
      </a:accent1>
      <a:accent2>
        <a:srgbClr val="5ECCF3"/>
      </a:accent2>
      <a:accent3>
        <a:srgbClr val="A7EA52"/>
      </a:accent3>
      <a:accent4>
        <a:srgbClr val="5DCEAF"/>
      </a:accent4>
      <a:accent5>
        <a:srgbClr val="FF8021"/>
      </a:accent5>
      <a:accent6>
        <a:srgbClr val="F14124"/>
      </a:accent6>
      <a:hlink>
        <a:srgbClr val="0D4DD0"/>
      </a:hlink>
      <a:folHlink>
        <a:srgbClr val="59A8D1"/>
      </a:folHlink>
    </a:clrScheme>
    <a:fontScheme name="Воздушный поток">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Воздушный поток">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826EEA16-F383-47DF-A825-04021E758B67}">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emplate/>
  <TotalTime>11547</TotalTime>
  <Words>2453</Words>
  <Application>Microsoft Office PowerPoint</Application>
  <PresentationFormat>Экран (4:3)</PresentationFormat>
  <Paragraphs>465</Paragraphs>
  <Slides>54</Slides>
  <Notes>2</Notes>
  <HiddenSlides>0</HiddenSlides>
  <MMClips>0</MMClips>
  <ScaleCrop>false</ScaleCrop>
  <HeadingPairs>
    <vt:vector size="6" baseType="variant">
      <vt:variant>
        <vt:lpstr>Использованные шрифты</vt:lpstr>
      </vt:variant>
      <vt:variant>
        <vt:i4>11</vt:i4>
      </vt:variant>
      <vt:variant>
        <vt:lpstr>Тема</vt:lpstr>
      </vt:variant>
      <vt:variant>
        <vt:i4>1</vt:i4>
      </vt:variant>
      <vt:variant>
        <vt:lpstr>Заголовки слайдов</vt:lpstr>
      </vt:variant>
      <vt:variant>
        <vt:i4>54</vt:i4>
      </vt:variant>
    </vt:vector>
  </HeadingPairs>
  <TitlesOfParts>
    <vt:vector size="66" baseType="lpstr">
      <vt:lpstr>Arial</vt:lpstr>
      <vt:lpstr>Baskerville Old Face</vt:lpstr>
      <vt:lpstr>Calibri</vt:lpstr>
      <vt:lpstr>Courier New</vt:lpstr>
      <vt:lpstr>Georgia</vt:lpstr>
      <vt:lpstr>Monotype Corsiva</vt:lpstr>
      <vt:lpstr>Sakkal Majalla</vt:lpstr>
      <vt:lpstr>Sylfaen</vt:lpstr>
      <vt:lpstr>Times New Roman</vt:lpstr>
      <vt:lpstr>Trebuchet MS</vt:lpstr>
      <vt:lpstr>Wingdings</vt:lpstr>
      <vt:lpstr>Воздушный поток</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Curriculum Guidelines for Undergraduate Degree Programs in Computer Engineering</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Aligning experiences</vt:lpstr>
      <vt:lpstr>General Data architecture</vt:lpstr>
      <vt:lpstr>Data model for Ukraine</vt:lpstr>
      <vt:lpstr>Data model for Russian Federation</vt:lpstr>
      <vt:lpstr>Презентация PowerPoint</vt:lpstr>
      <vt:lpstr>Презентация PowerPoint</vt:lpstr>
      <vt:lpstr>Software realization</vt:lpstr>
      <vt:lpstr>Презентация PowerPoint</vt:lpstr>
      <vt:lpstr>Software realization</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Слайд 1</dc:title>
  <dc:creator>приходченко</dc:creator>
  <cp:lastModifiedBy>Elena Churikanova</cp:lastModifiedBy>
  <cp:revision>361</cp:revision>
  <dcterms:created xsi:type="dcterms:W3CDTF">2012-10-29T09:07:31Z</dcterms:created>
  <dcterms:modified xsi:type="dcterms:W3CDTF">2016-04-01T15:34:58Z</dcterms:modified>
</cp:coreProperties>
</file>